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61" r:id="rId3"/>
    <p:sldId id="262" r:id="rId4"/>
    <p:sldId id="264" r:id="rId5"/>
    <p:sldId id="263" r:id="rId6"/>
    <p:sldId id="265" r:id="rId7"/>
    <p:sldId id="266" r:id="rId8"/>
    <p:sldId id="256" r:id="rId9"/>
    <p:sldId id="258" r:id="rId10"/>
    <p:sldId id="257" r:id="rId11"/>
    <p:sldId id="259"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2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9B58928F-B72F-3748-AC3C-256E24AE41D7}"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172684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9B58928F-B72F-3748-AC3C-256E24AE41D7}"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211247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9B58928F-B72F-3748-AC3C-256E24AE41D7}"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226573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9B58928F-B72F-3748-AC3C-256E24AE41D7}"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130881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9B58928F-B72F-3748-AC3C-256E24AE41D7}"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13105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9B58928F-B72F-3748-AC3C-256E24AE41D7}" type="datetimeFigureOut">
              <a:rPr lang="en-US" smtClean="0"/>
              <a:t>9/16/15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338966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9B58928F-B72F-3748-AC3C-256E24AE41D7}" type="datetimeFigureOut">
              <a:rPr lang="en-US" smtClean="0"/>
              <a:t>9/16/15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147301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9B58928F-B72F-3748-AC3C-256E24AE41D7}" type="datetimeFigureOut">
              <a:rPr lang="en-US" smtClean="0"/>
              <a:t>9/16/15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66997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8928F-B72F-3748-AC3C-256E24AE41D7}" type="datetimeFigureOut">
              <a:rPr lang="en-US" smtClean="0"/>
              <a:t>9/16/15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295274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9B58928F-B72F-3748-AC3C-256E24AE41D7}" type="datetimeFigureOut">
              <a:rPr lang="en-US" smtClean="0"/>
              <a:t>9/16/15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1150328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9B58928F-B72F-3748-AC3C-256E24AE41D7}" type="datetimeFigureOut">
              <a:rPr lang="en-US" smtClean="0"/>
              <a:t>9/16/15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F72E5-3AB1-B447-B716-97F89F7FFB87}" type="slidenum">
              <a:rPr lang="en-US" smtClean="0"/>
              <a:t>‹#›</a:t>
            </a:fld>
            <a:endParaRPr lang="en-US"/>
          </a:p>
        </p:txBody>
      </p:sp>
    </p:spTree>
    <p:extLst>
      <p:ext uri="{BB962C8B-B14F-4D97-AF65-F5344CB8AC3E}">
        <p14:creationId xmlns:p14="http://schemas.microsoft.com/office/powerpoint/2010/main" val="19517200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8928F-B72F-3748-AC3C-256E24AE41D7}" type="datetimeFigureOut">
              <a:rPr lang="en-US" smtClean="0"/>
              <a:t>9/16/15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F72E5-3AB1-B447-B716-97F89F7FFB87}" type="slidenum">
              <a:rPr lang="en-US" smtClean="0"/>
              <a:t>‹#›</a:t>
            </a:fld>
            <a:endParaRPr lang="en-US"/>
          </a:p>
        </p:txBody>
      </p:sp>
    </p:spTree>
    <p:extLst>
      <p:ext uri="{BB962C8B-B14F-4D97-AF65-F5344CB8AC3E}">
        <p14:creationId xmlns:p14="http://schemas.microsoft.com/office/powerpoint/2010/main" val="3874734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286" y="993843"/>
            <a:ext cx="8654144" cy="3693319"/>
          </a:xfrm>
          <a:prstGeom prst="rect">
            <a:avLst/>
          </a:prstGeom>
        </p:spPr>
        <p:txBody>
          <a:bodyPr wrap="square">
            <a:spAutoFit/>
          </a:bodyPr>
          <a:lstStyle/>
          <a:p>
            <a:r>
              <a:rPr lang="en-US" dirty="0"/>
              <a:t>Excerpt from Muhammad Mahmoud al-</a:t>
            </a:r>
            <a:r>
              <a:rPr lang="en-US" dirty="0" err="1"/>
              <a:t>Zubayri’s</a:t>
            </a:r>
            <a:r>
              <a:rPr lang="en-US" dirty="0"/>
              <a:t> (d. 1965) “Meditations on the Inspiration of Art</a:t>
            </a:r>
            <a:r>
              <a:rPr lang="en-US" dirty="0" smtClean="0"/>
              <a:t>” from </a:t>
            </a:r>
            <a:r>
              <a:rPr lang="en-US" i="1" dirty="0" smtClean="0"/>
              <a:t>A </a:t>
            </a:r>
            <a:r>
              <a:rPr lang="en-US" i="1" dirty="0"/>
              <a:t>Prayer In Hell</a:t>
            </a:r>
            <a:r>
              <a:rPr lang="en-US" dirty="0"/>
              <a:t> (1985), pp. 9-12 (trans. Sam Liebhaber</a:t>
            </a:r>
            <a:r>
              <a:rPr lang="en-US" dirty="0" smtClean="0"/>
              <a:t>):</a:t>
            </a:r>
            <a:endParaRPr lang="en-US" dirty="0"/>
          </a:p>
          <a:p>
            <a:r>
              <a:rPr lang="en-US" b="1" dirty="0"/>
              <a:t>  </a:t>
            </a:r>
            <a:endParaRPr lang="en-US" dirty="0"/>
          </a:p>
          <a:p>
            <a:r>
              <a:rPr lang="en-US" dirty="0"/>
              <a:t>I taste a breeze like a garden breeze,</a:t>
            </a:r>
          </a:p>
          <a:p>
            <a:r>
              <a:rPr lang="en-US" dirty="0"/>
              <a:t>Draughts that blow from the depths of my soul.</a:t>
            </a:r>
          </a:p>
          <a:p>
            <a:r>
              <a:rPr lang="en-US" dirty="0"/>
              <a:t>I sense that some rhymes are creeping up</a:t>
            </a:r>
          </a:p>
          <a:p>
            <a:r>
              <a:rPr lang="en-US" dirty="0"/>
              <a:t>Like ants that spread, scampering around my brain.</a:t>
            </a:r>
          </a:p>
          <a:p>
            <a:r>
              <a:rPr lang="en-US" dirty="0"/>
              <a:t>One wanders away from me, another just disappears…</a:t>
            </a:r>
          </a:p>
          <a:p>
            <a:r>
              <a:rPr lang="en-US" dirty="0"/>
              <a:t>But here’s one that lets itself be caught!</a:t>
            </a:r>
          </a:p>
          <a:p>
            <a:r>
              <a:rPr lang="en-US" dirty="0"/>
              <a:t>One abandons me to despair</a:t>
            </a:r>
          </a:p>
          <a:p>
            <a:r>
              <a:rPr lang="en-US" dirty="0"/>
              <a:t>And another promises that it’ll come back.</a:t>
            </a:r>
          </a:p>
          <a:p>
            <a:r>
              <a:rPr lang="en-US" dirty="0"/>
              <a:t>From these couplets I’ll fashion a new life for </a:t>
            </a:r>
            <a:r>
              <a:rPr lang="en-US" dirty="0" smtClean="0"/>
              <a:t>my people</a:t>
            </a:r>
            <a:endParaRPr lang="en-US" dirty="0"/>
          </a:p>
          <a:p>
            <a:r>
              <a:rPr lang="en-US" dirty="0"/>
              <a:t>And ignite a war against those who would kill </a:t>
            </a:r>
            <a:r>
              <a:rPr lang="en-US" dirty="0" smtClean="0"/>
              <a:t>them.  </a:t>
            </a:r>
            <a:endParaRPr lang="en-US" dirty="0"/>
          </a:p>
        </p:txBody>
      </p:sp>
      <p:sp>
        <p:nvSpPr>
          <p:cNvPr id="5" name="TextBox 4"/>
          <p:cNvSpPr txBox="1"/>
          <p:nvPr/>
        </p:nvSpPr>
        <p:spPr>
          <a:xfrm>
            <a:off x="1868714" y="344713"/>
            <a:ext cx="5557932" cy="369332"/>
          </a:xfrm>
          <a:prstGeom prst="rect">
            <a:avLst/>
          </a:prstGeom>
          <a:noFill/>
        </p:spPr>
        <p:txBody>
          <a:bodyPr wrap="none" rtlCol="0">
            <a:spAutoFit/>
          </a:bodyPr>
          <a:lstStyle/>
          <a:p>
            <a:r>
              <a:rPr lang="en-US" dirty="0" smtClean="0"/>
              <a:t>What compels us to read this poetic excerpt as “literary”?</a:t>
            </a:r>
            <a:endParaRPr lang="en-US" dirty="0"/>
          </a:p>
        </p:txBody>
      </p:sp>
    </p:spTree>
    <p:extLst>
      <p:ext uri="{BB962C8B-B14F-4D97-AF65-F5344CB8AC3E}">
        <p14:creationId xmlns:p14="http://schemas.microsoft.com/office/powerpoint/2010/main" val="20295484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286" y="1197428"/>
            <a:ext cx="8763000" cy="4247317"/>
          </a:xfrm>
          <a:prstGeom prst="rect">
            <a:avLst/>
          </a:prstGeom>
          <a:noFill/>
        </p:spPr>
        <p:txBody>
          <a:bodyPr wrap="square" rtlCol="0">
            <a:spAutoFit/>
          </a:bodyPr>
          <a:lstStyle/>
          <a:p>
            <a:r>
              <a:rPr lang="en-US" dirty="0" smtClean="0"/>
              <a:t>The narratives of the world are numberless.  Narrative is first and foremost a prodigious variety of genres, themselves distributed amongst different substances – as though any material were fit to receive man’s stories.  Able to be carried by articulated language, spoken or written, fixed or moving images, gestures, and the ordered mixture of all these substances; narrative is present in myth, legend, fable, tale, novella, epic, history, tragedy, drama, comedy, mime, painting…stained-glass windows, cinema, comics, news items, conversation.  Moreover, under this almost infinite diversity of forms, narrative is present in every age, in every place, in every society; it begins with the very history of mankind and there nowhere is nor has been a people without narrative.  All classes, all human groups, have their narratives, enjoyment of which is very often shared by men with different, even opposing, cultural backgrounds.  Caring nothing for the division between good and bad literature, narrative is international, </a:t>
            </a:r>
            <a:r>
              <a:rPr lang="en-US" dirty="0" err="1" smtClean="0"/>
              <a:t>transhistorical</a:t>
            </a:r>
            <a:r>
              <a:rPr lang="en-US" dirty="0" smtClean="0"/>
              <a:t>, transcultural: it is simply there, like life itself. </a:t>
            </a:r>
          </a:p>
          <a:p>
            <a:r>
              <a:rPr lang="en-US" dirty="0" smtClean="0"/>
              <a:t>- Roland Barthes, “Introduction to the Structural Analysis of Narratives” in Susan Sontag (ed.) </a:t>
            </a:r>
            <a:r>
              <a:rPr lang="en-US" i="1" dirty="0" smtClean="0"/>
              <a:t>A Barthes Reader</a:t>
            </a:r>
            <a:r>
              <a:rPr lang="en-US" dirty="0" smtClean="0"/>
              <a:t> (New York: Hill and Wang, 1982), pp. 251-2.</a:t>
            </a:r>
            <a:endParaRPr lang="en-US" dirty="0"/>
          </a:p>
        </p:txBody>
      </p:sp>
    </p:spTree>
    <p:extLst>
      <p:ext uri="{BB962C8B-B14F-4D97-AF65-F5344CB8AC3E}">
        <p14:creationId xmlns:p14="http://schemas.microsoft.com/office/powerpoint/2010/main" val="19395178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8518" y="721280"/>
            <a:ext cx="8700899" cy="923330"/>
          </a:xfrm>
          <a:prstGeom prst="rect">
            <a:avLst/>
          </a:prstGeom>
          <a:noFill/>
        </p:spPr>
        <p:txBody>
          <a:bodyPr wrap="square" rtlCol="0">
            <a:spAutoFit/>
          </a:bodyPr>
          <a:lstStyle/>
          <a:p>
            <a:r>
              <a:rPr lang="en-US" dirty="0" smtClean="0"/>
              <a:t>OK – narrative is everywhere.  But what distinguishes a narrative in novel form from other types of narrative?</a:t>
            </a:r>
          </a:p>
          <a:p>
            <a:endParaRPr lang="en-US" dirty="0"/>
          </a:p>
        </p:txBody>
      </p:sp>
      <p:sp>
        <p:nvSpPr>
          <p:cNvPr id="5" name="TextBox 4"/>
          <p:cNvSpPr txBox="1"/>
          <p:nvPr/>
        </p:nvSpPr>
        <p:spPr>
          <a:xfrm>
            <a:off x="435992" y="1782037"/>
            <a:ext cx="8151169" cy="2862323"/>
          </a:xfrm>
          <a:prstGeom prst="rect">
            <a:avLst/>
          </a:prstGeom>
          <a:noFill/>
        </p:spPr>
        <p:txBody>
          <a:bodyPr wrap="square" rtlCol="0">
            <a:spAutoFit/>
          </a:bodyPr>
          <a:lstStyle/>
          <a:p>
            <a:endParaRPr lang="en-US" dirty="0"/>
          </a:p>
          <a:p>
            <a:r>
              <a:rPr lang="en-US" dirty="0"/>
              <a:t>Realism – fiction pretending to not be fiction</a:t>
            </a:r>
          </a:p>
          <a:p>
            <a:endParaRPr lang="en-US" dirty="0"/>
          </a:p>
          <a:p>
            <a:r>
              <a:rPr lang="en-US" dirty="0"/>
              <a:t>Individual focus – dynamism located within the individual (not divine realm, heroic types, historical events, </a:t>
            </a:r>
            <a:r>
              <a:rPr lang="en-US" dirty="0" smtClean="0"/>
              <a:t>etc.)</a:t>
            </a:r>
            <a:endParaRPr lang="en-US" dirty="0"/>
          </a:p>
          <a:p>
            <a:endParaRPr lang="en-US" dirty="0"/>
          </a:p>
          <a:p>
            <a:r>
              <a:rPr lang="en-US" dirty="0"/>
              <a:t>Time…and change over </a:t>
            </a:r>
            <a:r>
              <a:rPr lang="en-US" dirty="0" smtClean="0"/>
              <a:t>time</a:t>
            </a:r>
            <a:endParaRPr lang="en-US" dirty="0"/>
          </a:p>
          <a:p>
            <a:endParaRPr lang="en-US" dirty="0"/>
          </a:p>
          <a:p>
            <a:r>
              <a:rPr lang="en-US" dirty="0"/>
              <a:t>Showing (</a:t>
            </a:r>
            <a:r>
              <a:rPr lang="en-US" dirty="0" smtClean="0"/>
              <a:t>representation, </a:t>
            </a:r>
            <a:r>
              <a:rPr lang="en-US" dirty="0" smtClean="0"/>
              <a:t>theater, mimesis) </a:t>
            </a:r>
            <a:r>
              <a:rPr lang="en-US" i="1" dirty="0"/>
              <a:t>and</a:t>
            </a:r>
            <a:r>
              <a:rPr lang="en-US" dirty="0"/>
              <a:t> telling (direct voice, poetry)</a:t>
            </a:r>
          </a:p>
          <a:p>
            <a:endParaRPr lang="en-US" dirty="0"/>
          </a:p>
        </p:txBody>
      </p:sp>
    </p:spTree>
    <p:extLst>
      <p:ext uri="{BB962C8B-B14F-4D97-AF65-F5344CB8AC3E}">
        <p14:creationId xmlns:p14="http://schemas.microsoft.com/office/powerpoint/2010/main" val="646261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0336" y="663524"/>
            <a:ext cx="8062799" cy="923330"/>
          </a:xfrm>
          <a:prstGeom prst="rect">
            <a:avLst/>
          </a:prstGeom>
          <a:noFill/>
        </p:spPr>
        <p:txBody>
          <a:bodyPr wrap="none" rtlCol="0">
            <a:spAutoFit/>
          </a:bodyPr>
          <a:lstStyle/>
          <a:p>
            <a:r>
              <a:rPr lang="en-US" dirty="0" smtClean="0"/>
              <a:t>OK – novel are the characteristic literary genre of the modern era (the 20</a:t>
            </a:r>
            <a:r>
              <a:rPr lang="en-US" baseline="30000" dirty="0" smtClean="0"/>
              <a:t>th</a:t>
            </a:r>
            <a:r>
              <a:rPr lang="en-US" dirty="0" smtClean="0"/>
              <a:t> century).</a:t>
            </a:r>
          </a:p>
          <a:p>
            <a:endParaRPr lang="en-US" dirty="0"/>
          </a:p>
          <a:p>
            <a:r>
              <a:rPr lang="en-US" dirty="0" smtClean="0"/>
              <a:t>But what’s the point of reading </a:t>
            </a:r>
            <a:r>
              <a:rPr lang="en-US" i="1" dirty="0" smtClean="0"/>
              <a:t>Arabic </a:t>
            </a:r>
            <a:r>
              <a:rPr lang="en-US" dirty="0" smtClean="0"/>
              <a:t>novels?    </a:t>
            </a:r>
            <a:endParaRPr lang="en-US" dirty="0"/>
          </a:p>
        </p:txBody>
      </p:sp>
      <p:sp>
        <p:nvSpPr>
          <p:cNvPr id="5" name="TextBox 4"/>
          <p:cNvSpPr txBox="1"/>
          <p:nvPr/>
        </p:nvSpPr>
        <p:spPr>
          <a:xfrm>
            <a:off x="701382" y="2597225"/>
            <a:ext cx="8075686" cy="2031325"/>
          </a:xfrm>
          <a:prstGeom prst="rect">
            <a:avLst/>
          </a:prstGeom>
          <a:noFill/>
        </p:spPr>
        <p:txBody>
          <a:bodyPr wrap="none" rtlCol="0">
            <a:spAutoFit/>
          </a:bodyPr>
          <a:lstStyle/>
          <a:p>
            <a:r>
              <a:rPr lang="en-US" dirty="0" smtClean="0"/>
              <a:t>Sudden appearance and evolutionary acceleration</a:t>
            </a:r>
          </a:p>
          <a:p>
            <a:endParaRPr lang="en-US" dirty="0"/>
          </a:p>
          <a:p>
            <a:endParaRPr lang="en-US" dirty="0" smtClean="0"/>
          </a:p>
          <a:p>
            <a:r>
              <a:rPr lang="en-US" dirty="0" smtClean="0"/>
              <a:t>Centrality of the literary act in the Arab world (more so than in the US, for instance).</a:t>
            </a:r>
          </a:p>
          <a:p>
            <a:endParaRPr lang="en-US" dirty="0"/>
          </a:p>
          <a:p>
            <a:endParaRPr lang="en-US" dirty="0" smtClean="0"/>
          </a:p>
          <a:p>
            <a:r>
              <a:rPr lang="en-US" dirty="0" smtClean="0"/>
              <a:t>Literary “commitment” remains an ideal nor did it ever lose it </a:t>
            </a:r>
            <a:r>
              <a:rPr lang="en-US" dirty="0" err="1" smtClean="0"/>
              <a:t>lustre</a:t>
            </a:r>
            <a:r>
              <a:rPr lang="en-US" dirty="0" smtClean="0"/>
              <a:t>.</a:t>
            </a:r>
            <a:endParaRPr lang="en-US" dirty="0"/>
          </a:p>
        </p:txBody>
      </p:sp>
    </p:spTree>
    <p:extLst>
      <p:ext uri="{BB962C8B-B14F-4D97-AF65-F5344CB8AC3E}">
        <p14:creationId xmlns:p14="http://schemas.microsoft.com/office/powerpoint/2010/main" val="2162892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09-15 at 10.04.4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026" y="36285"/>
            <a:ext cx="7811668" cy="6821717"/>
          </a:xfrm>
          <a:prstGeom prst="rect">
            <a:avLst/>
          </a:prstGeom>
        </p:spPr>
      </p:pic>
    </p:spTree>
    <p:extLst>
      <p:ext uri="{BB962C8B-B14F-4D97-AF65-F5344CB8AC3E}">
        <p14:creationId xmlns:p14="http://schemas.microsoft.com/office/powerpoint/2010/main" val="9311347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76716" y="1879077"/>
            <a:ext cx="2177143" cy="2031325"/>
          </a:xfrm>
          <a:prstGeom prst="rect">
            <a:avLst/>
          </a:prstGeom>
          <a:noFill/>
        </p:spPr>
        <p:txBody>
          <a:bodyPr wrap="square" rtlCol="0">
            <a:spAutoFit/>
          </a:bodyPr>
          <a:lstStyle/>
          <a:p>
            <a:r>
              <a:rPr lang="en-US" dirty="0" smtClean="0">
                <a:latin typeface="Times"/>
                <a:cs typeface="Times"/>
              </a:rPr>
              <a:t>The </a:t>
            </a:r>
            <a:r>
              <a:rPr lang="en-US" dirty="0" err="1" smtClean="0">
                <a:latin typeface="Times"/>
                <a:cs typeface="Times"/>
              </a:rPr>
              <a:t>Fal</a:t>
            </a:r>
            <a:r>
              <a:rPr lang="ar-sa" dirty="0" smtClean="0">
                <a:latin typeface="Times"/>
                <a:cs typeface="Times"/>
              </a:rPr>
              <a:t>l</a:t>
            </a:r>
            <a:endParaRPr lang="en-US" dirty="0" smtClean="0">
              <a:latin typeface="Times"/>
              <a:cs typeface="Times"/>
            </a:endParaRPr>
          </a:p>
          <a:p>
            <a:endParaRPr lang="en-US" dirty="0" smtClean="0">
              <a:latin typeface="Times"/>
              <a:cs typeface="Times"/>
            </a:endParaRPr>
          </a:p>
          <a:p>
            <a:r>
              <a:rPr lang="en-US" dirty="0" smtClean="0">
                <a:latin typeface="Times"/>
                <a:cs typeface="Times"/>
              </a:rPr>
              <a:t>Sometimes</a:t>
            </a:r>
            <a:endParaRPr lang="en-US" dirty="0" smtClean="0">
              <a:latin typeface="Times"/>
              <a:cs typeface="Times"/>
            </a:endParaRPr>
          </a:p>
          <a:p>
            <a:r>
              <a:rPr lang="en-US" dirty="0" smtClean="0">
                <a:latin typeface="Times"/>
                <a:cs typeface="Times"/>
              </a:rPr>
              <a:t>I have feeling of</a:t>
            </a:r>
            <a:r>
              <a:rPr lang="ar-sa" dirty="0" smtClean="0">
                <a:latin typeface="Times"/>
                <a:cs typeface="Times"/>
              </a:rPr>
              <a:t> l</a:t>
            </a:r>
            <a:r>
              <a:rPr lang="en-US" dirty="0" err="1" smtClean="0">
                <a:latin typeface="Times"/>
                <a:cs typeface="Times"/>
              </a:rPr>
              <a:t>oneliness</a:t>
            </a:r>
            <a:endParaRPr lang="en-US" dirty="0" smtClean="0">
              <a:latin typeface="Times"/>
              <a:cs typeface="Times"/>
            </a:endParaRPr>
          </a:p>
          <a:p>
            <a:r>
              <a:rPr lang="en-US" dirty="0" smtClean="0">
                <a:latin typeface="Times"/>
                <a:cs typeface="Times"/>
              </a:rPr>
              <a:t>only</a:t>
            </a:r>
          </a:p>
          <a:p>
            <a:r>
              <a:rPr lang="en-US" dirty="0">
                <a:latin typeface="Times"/>
                <a:cs typeface="Times"/>
              </a:rPr>
              <a:t>o</a:t>
            </a:r>
            <a:r>
              <a:rPr lang="en-US" dirty="0" smtClean="0">
                <a:latin typeface="Times"/>
                <a:cs typeface="Times"/>
              </a:rPr>
              <a:t>f descent…</a:t>
            </a:r>
            <a:endParaRPr lang="en-US" dirty="0">
              <a:latin typeface="Times"/>
              <a:cs typeface="Times"/>
            </a:endParaRPr>
          </a:p>
        </p:txBody>
      </p:sp>
      <p:sp>
        <p:nvSpPr>
          <p:cNvPr id="5" name="TextBox 4"/>
          <p:cNvSpPr txBox="1"/>
          <p:nvPr/>
        </p:nvSpPr>
        <p:spPr>
          <a:xfrm>
            <a:off x="5350210" y="1687285"/>
            <a:ext cx="1069524" cy="2246769"/>
          </a:xfrm>
          <a:prstGeom prst="rect">
            <a:avLst/>
          </a:prstGeom>
          <a:noFill/>
        </p:spPr>
        <p:txBody>
          <a:bodyPr wrap="none" rtlCol="0">
            <a:spAutoFit/>
          </a:bodyPr>
          <a:lstStyle/>
          <a:p>
            <a:r>
              <a:rPr lang="ar-sa" sz="2000" dirty="0" smtClean="0"/>
              <a:t>الخريف</a:t>
            </a:r>
          </a:p>
          <a:p>
            <a:endParaRPr lang="ar-sa" sz="2000" dirty="0" smtClean="0"/>
          </a:p>
          <a:p>
            <a:r>
              <a:rPr lang="ar-sa" sz="2000" dirty="0" smtClean="0"/>
              <a:t>أحياناً</a:t>
            </a:r>
            <a:endParaRPr lang="ar-sa" sz="2000" dirty="0" smtClean="0"/>
          </a:p>
          <a:p>
            <a:r>
              <a:rPr lang="ar-sa" sz="2000" dirty="0" smtClean="0"/>
              <a:t>أشعر بـ</a:t>
            </a:r>
          </a:p>
          <a:p>
            <a:r>
              <a:rPr lang="ar-sa" sz="2000" dirty="0" smtClean="0"/>
              <a:t>الوحدة</a:t>
            </a:r>
          </a:p>
          <a:p>
            <a:r>
              <a:rPr lang="ar-sa" sz="2000" dirty="0" smtClean="0"/>
              <a:t>فقط</a:t>
            </a:r>
          </a:p>
          <a:p>
            <a:r>
              <a:rPr lang="ar-sa" sz="2000" dirty="0" smtClean="0"/>
              <a:t>من أصل...</a:t>
            </a:r>
            <a:endParaRPr lang="en-US" sz="2000" dirty="0"/>
          </a:p>
        </p:txBody>
      </p:sp>
      <p:sp>
        <p:nvSpPr>
          <p:cNvPr id="6" name="TextBox 5"/>
          <p:cNvSpPr txBox="1"/>
          <p:nvPr/>
        </p:nvSpPr>
        <p:spPr>
          <a:xfrm>
            <a:off x="526143" y="5805714"/>
            <a:ext cx="7229426" cy="369332"/>
          </a:xfrm>
          <a:prstGeom prst="rect">
            <a:avLst/>
          </a:prstGeom>
          <a:noFill/>
        </p:spPr>
        <p:txBody>
          <a:bodyPr wrap="none" rtlCol="0">
            <a:spAutoFit/>
          </a:bodyPr>
          <a:lstStyle/>
          <a:p>
            <a:r>
              <a:rPr lang="ar-sa" dirty="0" smtClean="0">
                <a:latin typeface="Times"/>
                <a:cs typeface="Times"/>
              </a:rPr>
              <a:t>Vocabulary list, Unit 5, al-Kitaab fi Ta’allum al-Arabiyya, Vol. 1, 1st edition</a:t>
            </a:r>
            <a:endParaRPr lang="en-US" dirty="0">
              <a:latin typeface="Times"/>
              <a:cs typeface="Times"/>
            </a:endParaRPr>
          </a:p>
        </p:txBody>
      </p:sp>
    </p:spTree>
    <p:extLst>
      <p:ext uri="{BB962C8B-B14F-4D97-AF65-F5344CB8AC3E}">
        <p14:creationId xmlns:p14="http://schemas.microsoft.com/office/powerpoint/2010/main" val="4028328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7641" y="1147295"/>
            <a:ext cx="8018475" cy="369332"/>
          </a:xfrm>
          <a:prstGeom prst="rect">
            <a:avLst/>
          </a:prstGeom>
        </p:spPr>
        <p:txBody>
          <a:bodyPr wrap="square">
            <a:spAutoFit/>
          </a:bodyPr>
          <a:lstStyle/>
          <a:p>
            <a:r>
              <a:rPr lang="ar-sa" dirty="0"/>
              <a:t>Poetry is easy...how do we detect “literaryiness” in prose?</a:t>
            </a:r>
          </a:p>
        </p:txBody>
      </p:sp>
      <p:sp>
        <p:nvSpPr>
          <p:cNvPr id="6" name="TextBox 5"/>
          <p:cNvSpPr txBox="1"/>
          <p:nvPr/>
        </p:nvSpPr>
        <p:spPr>
          <a:xfrm>
            <a:off x="587641" y="1876827"/>
            <a:ext cx="7818028" cy="923330"/>
          </a:xfrm>
          <a:prstGeom prst="rect">
            <a:avLst/>
          </a:prstGeom>
          <a:noFill/>
        </p:spPr>
        <p:txBody>
          <a:bodyPr wrap="none" rtlCol="0">
            <a:spAutoFit/>
          </a:bodyPr>
          <a:lstStyle/>
          <a:p>
            <a:r>
              <a:rPr lang="en-US" dirty="0" smtClean="0"/>
              <a:t>Corollary: What does this say about the historical relationship of poetry to prose?</a:t>
            </a:r>
          </a:p>
          <a:p>
            <a:r>
              <a:rPr lang="en-US" dirty="0" smtClean="0"/>
              <a:t> </a:t>
            </a:r>
          </a:p>
          <a:p>
            <a:r>
              <a:rPr lang="en-US" dirty="0" smtClean="0"/>
              <a:t>What are earliest examples of literature in any language? </a:t>
            </a:r>
            <a:endParaRPr lang="en-US" dirty="0"/>
          </a:p>
        </p:txBody>
      </p:sp>
    </p:spTree>
    <p:extLst>
      <p:ext uri="{BB962C8B-B14F-4D97-AF65-F5344CB8AC3E}">
        <p14:creationId xmlns:p14="http://schemas.microsoft.com/office/powerpoint/2010/main" val="20325166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299" y="244242"/>
            <a:ext cx="8378644" cy="9787293"/>
          </a:xfrm>
          <a:prstGeom prst="rect">
            <a:avLst/>
          </a:prstGeom>
          <a:noFill/>
        </p:spPr>
        <p:txBody>
          <a:bodyPr wrap="square" rtlCol="0">
            <a:spAutoFit/>
          </a:bodyPr>
          <a:lstStyle/>
          <a:p>
            <a:r>
              <a:rPr lang="en-US" i="1" dirty="0" smtClean="0"/>
              <a:t>From “The Battle Days of the Arabs”: </a:t>
            </a:r>
            <a:r>
              <a:rPr lang="en-US" i="1" dirty="0"/>
              <a:t>t</a:t>
            </a:r>
            <a:r>
              <a:rPr lang="en-US" i="1" dirty="0" smtClean="0"/>
              <a:t>he cause of the war between the tribes of </a:t>
            </a:r>
            <a:r>
              <a:rPr lang="en-US" i="1" dirty="0" err="1" smtClean="0"/>
              <a:t>Bakr</a:t>
            </a:r>
            <a:r>
              <a:rPr lang="en-US" i="1" dirty="0" smtClean="0"/>
              <a:t> (</a:t>
            </a:r>
            <a:r>
              <a:rPr lang="en-US" i="1" dirty="0" err="1" smtClean="0"/>
              <a:t>Jassas</a:t>
            </a:r>
            <a:r>
              <a:rPr lang="en-US" i="1" dirty="0" smtClean="0"/>
              <a:t>) and </a:t>
            </a:r>
            <a:r>
              <a:rPr lang="en-US" i="1" dirty="0" err="1" smtClean="0"/>
              <a:t>Taghlib</a:t>
            </a:r>
            <a:r>
              <a:rPr lang="en-US" i="1" dirty="0" smtClean="0"/>
              <a:t> (</a:t>
            </a:r>
            <a:r>
              <a:rPr lang="en-US" i="1" dirty="0" err="1" smtClean="0"/>
              <a:t>Kulayb</a:t>
            </a:r>
            <a:r>
              <a:rPr lang="en-US" i="1" dirty="0" smtClean="0"/>
              <a:t>), in the pre-Islamic era.  Note: at the time of the event narrated below, </a:t>
            </a:r>
            <a:r>
              <a:rPr lang="en-US" i="1" dirty="0" err="1" smtClean="0"/>
              <a:t>Kulayb</a:t>
            </a:r>
            <a:r>
              <a:rPr lang="en-US" i="1" dirty="0" smtClean="0"/>
              <a:t> ruled over both </a:t>
            </a:r>
            <a:r>
              <a:rPr lang="en-US" i="1" dirty="0" err="1" smtClean="0"/>
              <a:t>Bakr</a:t>
            </a:r>
            <a:r>
              <a:rPr lang="en-US" i="1" dirty="0" smtClean="0"/>
              <a:t> and </a:t>
            </a:r>
            <a:r>
              <a:rPr lang="en-US" i="1" dirty="0" err="1" smtClean="0"/>
              <a:t>Taghlib</a:t>
            </a:r>
            <a:r>
              <a:rPr lang="en-US" i="1" dirty="0" smtClean="0"/>
              <a:t>, yet was tyrannical, possessive, and arrogant.  Also, </a:t>
            </a:r>
            <a:r>
              <a:rPr lang="en-US" i="1" dirty="0" err="1" smtClean="0"/>
              <a:t>Jassas</a:t>
            </a:r>
            <a:r>
              <a:rPr lang="en-US" i="1" dirty="0" smtClean="0"/>
              <a:t> and </a:t>
            </a:r>
            <a:r>
              <a:rPr lang="en-US" i="1" dirty="0" err="1" smtClean="0"/>
              <a:t>Kulayb</a:t>
            </a:r>
            <a:r>
              <a:rPr lang="en-US" i="1" dirty="0" smtClean="0"/>
              <a:t> are related through marriage.</a:t>
            </a:r>
          </a:p>
          <a:p>
            <a:endParaRPr lang="en-US" dirty="0"/>
          </a:p>
          <a:p>
            <a:r>
              <a:rPr lang="en-US" dirty="0" smtClean="0"/>
              <a:t>“.</a:t>
            </a:r>
            <a:r>
              <a:rPr lang="en-US" dirty="0"/>
              <a:t>..al-</a:t>
            </a:r>
            <a:r>
              <a:rPr lang="en-US" dirty="0" err="1" smtClean="0"/>
              <a:t>Basus</a:t>
            </a:r>
            <a:r>
              <a:rPr lang="en-US" dirty="0" smtClean="0"/>
              <a:t> (the aunt of </a:t>
            </a:r>
            <a:r>
              <a:rPr lang="en-US" dirty="0" err="1" smtClean="0"/>
              <a:t>Jassas</a:t>
            </a:r>
            <a:r>
              <a:rPr lang="en-US" dirty="0" smtClean="0"/>
              <a:t>) </a:t>
            </a:r>
            <a:r>
              <a:rPr lang="en-US" dirty="0"/>
              <a:t>had a she-camel called </a:t>
            </a:r>
            <a:r>
              <a:rPr lang="en-US" dirty="0" err="1"/>
              <a:t>Sarab</a:t>
            </a:r>
            <a:r>
              <a:rPr lang="en-US" dirty="0"/>
              <a:t>. One day, </a:t>
            </a:r>
            <a:r>
              <a:rPr lang="en-US" dirty="0" err="1"/>
              <a:t>Kulayb’s</a:t>
            </a:r>
            <a:r>
              <a:rPr lang="en-US" dirty="0"/>
              <a:t> camel-herd passed by </a:t>
            </a:r>
            <a:r>
              <a:rPr lang="en-US" dirty="0" err="1"/>
              <a:t>Sarab</a:t>
            </a:r>
            <a:r>
              <a:rPr lang="en-US" dirty="0"/>
              <a:t>, who was tied in the backyard of </a:t>
            </a:r>
            <a:r>
              <a:rPr lang="en-US" dirty="0" err="1"/>
              <a:t>Jassas</a:t>
            </a:r>
            <a:r>
              <a:rPr lang="en-US" dirty="0"/>
              <a:t> b. </a:t>
            </a:r>
            <a:r>
              <a:rPr lang="en-US" dirty="0" err="1"/>
              <a:t>Murrah</a:t>
            </a:r>
            <a:r>
              <a:rPr lang="en-US" dirty="0"/>
              <a:t>. When </a:t>
            </a:r>
            <a:r>
              <a:rPr lang="en-US" dirty="0" err="1"/>
              <a:t>Sarab</a:t>
            </a:r>
            <a:r>
              <a:rPr lang="en-US" dirty="0"/>
              <a:t> saw the camels, she started to untie herself from the rope until it was cut off, and she followed the other camels and mingled with them. The herd reached </a:t>
            </a:r>
            <a:r>
              <a:rPr lang="en-US" dirty="0" err="1"/>
              <a:t>Kulayb’s</a:t>
            </a:r>
            <a:r>
              <a:rPr lang="en-US" dirty="0"/>
              <a:t> private precinct while he was at the watering place holding a bow and an arrow pouch. </a:t>
            </a:r>
            <a:r>
              <a:rPr lang="en-US" dirty="0" err="1"/>
              <a:t>Kulayb</a:t>
            </a:r>
            <a:r>
              <a:rPr lang="en-US" dirty="0"/>
              <a:t> saw </a:t>
            </a:r>
            <a:r>
              <a:rPr lang="en-US" dirty="0" err="1"/>
              <a:t>Sarab</a:t>
            </a:r>
            <a:r>
              <a:rPr lang="en-US" dirty="0"/>
              <a:t> but did not recognize her, so he grabbed an arrow and shot her and pierced her udder. The she-camel was startled and ran back slobbering, and when al-</a:t>
            </a:r>
            <a:r>
              <a:rPr lang="en-US" dirty="0" err="1"/>
              <a:t>Basus</a:t>
            </a:r>
            <a:r>
              <a:rPr lang="en-US" dirty="0"/>
              <a:t> saw her, she threw the veil off her head and cried: </a:t>
            </a:r>
            <a:r>
              <a:rPr lang="en-US" dirty="0" smtClean="0"/>
              <a:t>“ O </a:t>
            </a:r>
            <a:r>
              <a:rPr lang="en-US" dirty="0"/>
              <a:t>shame! O </a:t>
            </a:r>
            <a:r>
              <a:rPr lang="en-US" dirty="0" smtClean="0"/>
              <a:t>protector!” </a:t>
            </a:r>
            <a:r>
              <a:rPr lang="en-US" dirty="0"/>
              <a:t>and she went out. She incited </a:t>
            </a:r>
            <a:r>
              <a:rPr lang="en-US" dirty="0" err="1"/>
              <a:t>Jassas</a:t>
            </a:r>
            <a:r>
              <a:rPr lang="en-US" dirty="0"/>
              <a:t>, who rode his horse—and he was very proud of his horse—and took his weapon with him. </a:t>
            </a:r>
            <a:r>
              <a:rPr lang="en-US" dirty="0" err="1"/>
              <a:t>ʿAmr</a:t>
            </a:r>
            <a:r>
              <a:rPr lang="en-US" dirty="0"/>
              <a:t> b. </a:t>
            </a:r>
            <a:r>
              <a:rPr lang="en-US" dirty="0" err="1"/>
              <a:t>al-Ḥarith</a:t>
            </a:r>
            <a:r>
              <a:rPr lang="en-US" dirty="0"/>
              <a:t> b. </a:t>
            </a:r>
            <a:r>
              <a:rPr lang="en-US" dirty="0" err="1"/>
              <a:t>Dhuhl</a:t>
            </a:r>
            <a:r>
              <a:rPr lang="en-US" dirty="0"/>
              <a:t> b. </a:t>
            </a:r>
            <a:r>
              <a:rPr lang="en-US" dirty="0" err="1"/>
              <a:t>Shayban</a:t>
            </a:r>
            <a:r>
              <a:rPr lang="en-US" dirty="0"/>
              <a:t> followed him on his own horse carrying his spear, where they both entered </a:t>
            </a:r>
            <a:r>
              <a:rPr lang="en-US" dirty="0" err="1"/>
              <a:t>Kulayb’s</a:t>
            </a:r>
            <a:r>
              <a:rPr lang="en-US" dirty="0"/>
              <a:t> private precinct. </a:t>
            </a:r>
            <a:r>
              <a:rPr lang="en-US" dirty="0" err="1"/>
              <a:t>Jassas</a:t>
            </a:r>
            <a:r>
              <a:rPr lang="en-US" dirty="0"/>
              <a:t> said: “O Abu al-</a:t>
            </a:r>
            <a:r>
              <a:rPr lang="en-US" dirty="0" err="1" smtClean="0"/>
              <a:t>Majidah</a:t>
            </a:r>
            <a:r>
              <a:rPr lang="en-US" dirty="0" smtClean="0"/>
              <a:t> [</a:t>
            </a:r>
            <a:r>
              <a:rPr lang="en-US" dirty="0" err="1" smtClean="0"/>
              <a:t>Kulayb</a:t>
            </a:r>
            <a:r>
              <a:rPr lang="en-US" dirty="0" smtClean="0"/>
              <a:t>], </a:t>
            </a:r>
            <a:r>
              <a:rPr lang="en-US" dirty="0"/>
              <a:t>you slaughtered the she-camel of my </a:t>
            </a:r>
            <a:r>
              <a:rPr lang="en-US" dirty="0" smtClean="0"/>
              <a:t>neighbor [his aunt, </a:t>
            </a:r>
            <a:r>
              <a:rPr lang="en-US" dirty="0" err="1" smtClean="0"/>
              <a:t>Jassas</a:t>
            </a:r>
            <a:r>
              <a:rPr lang="en-US" dirty="0" smtClean="0"/>
              <a:t>]”</a:t>
            </a:r>
            <a:r>
              <a:rPr lang="en-US" dirty="0"/>
              <a:t>. </a:t>
            </a:r>
            <a:r>
              <a:rPr lang="en-US" dirty="0" smtClean="0"/>
              <a:t> </a:t>
            </a:r>
            <a:r>
              <a:rPr lang="en-US" dirty="0" err="1" smtClean="0"/>
              <a:t>Kulayb</a:t>
            </a:r>
            <a:r>
              <a:rPr lang="en-US" dirty="0" smtClean="0"/>
              <a:t> </a:t>
            </a:r>
            <a:r>
              <a:rPr lang="en-US" dirty="0"/>
              <a:t>responded “Why you! Do you intend to prevent me from protecting my private precinct?” And </a:t>
            </a:r>
            <a:r>
              <a:rPr lang="en-US" dirty="0" err="1"/>
              <a:t>Jassas</a:t>
            </a:r>
            <a:r>
              <a:rPr lang="en-US" dirty="0"/>
              <a:t> became so overwhelmed with anger that he stabbed </a:t>
            </a:r>
            <a:r>
              <a:rPr lang="en-US" dirty="0" err="1"/>
              <a:t>Kulayb</a:t>
            </a:r>
            <a:r>
              <a:rPr lang="en-US" dirty="0"/>
              <a:t> and broke his spinal chord, and </a:t>
            </a:r>
            <a:r>
              <a:rPr lang="en-US" dirty="0" err="1"/>
              <a:t>ʿAmr</a:t>
            </a:r>
            <a:r>
              <a:rPr lang="en-US" dirty="0"/>
              <a:t> b. </a:t>
            </a:r>
            <a:r>
              <a:rPr lang="en-US" dirty="0" err="1"/>
              <a:t>al-Ḥarith</a:t>
            </a:r>
            <a:r>
              <a:rPr lang="en-US" dirty="0"/>
              <a:t> stabbed him from behind and severed his lower back. </a:t>
            </a:r>
            <a:r>
              <a:rPr lang="en-US" dirty="0" err="1"/>
              <a:t>Kulayb</a:t>
            </a:r>
            <a:r>
              <a:rPr lang="en-US" dirty="0"/>
              <a:t> fell to the ground fidgeting and his two legs were twitching…</a:t>
            </a:r>
          </a:p>
          <a:p>
            <a:r>
              <a:rPr lang="en-US" dirty="0"/>
              <a:t> </a:t>
            </a:r>
          </a:p>
          <a:p>
            <a:endParaRPr lang="ar-sa" dirty="0" smtClean="0"/>
          </a:p>
          <a:p>
            <a:endParaRPr lang="ar-sa" dirty="0"/>
          </a:p>
          <a:p>
            <a:endParaRPr lang="ar-sa" dirty="0" smtClean="0"/>
          </a:p>
          <a:p>
            <a:r>
              <a:rPr lang="en-US" b="1" dirty="0"/>
              <a:t>I. “[Battle] Days of the Arabs” historical account attributed to </a:t>
            </a:r>
            <a:r>
              <a:rPr lang="en-US" b="1" dirty="0" err="1"/>
              <a:t>Ibn</a:t>
            </a:r>
            <a:r>
              <a:rPr lang="en-US" b="1" dirty="0"/>
              <a:t> </a:t>
            </a:r>
            <a:r>
              <a:rPr lang="en-US" b="1" dirty="0" err="1"/>
              <a:t>Kalbi</a:t>
            </a:r>
            <a:r>
              <a:rPr lang="en-US" b="1" dirty="0"/>
              <a:t> (d. 819) and reported in </a:t>
            </a:r>
            <a:r>
              <a:rPr lang="en-US" b="1" i="1" dirty="0"/>
              <a:t>al-</a:t>
            </a:r>
            <a:r>
              <a:rPr lang="en-US" b="1" i="1" dirty="0" err="1"/>
              <a:t>ʿIqd</a:t>
            </a:r>
            <a:r>
              <a:rPr lang="en-US" b="1" i="1" dirty="0"/>
              <a:t> al-</a:t>
            </a:r>
            <a:r>
              <a:rPr lang="en-US" b="1" i="1" dirty="0" err="1"/>
              <a:t>Farīd</a:t>
            </a:r>
            <a:r>
              <a:rPr lang="en-US" b="1" dirty="0"/>
              <a:t> (“The Unique Necklace) by </a:t>
            </a:r>
            <a:r>
              <a:rPr lang="en-US" b="1" dirty="0" err="1"/>
              <a:t>Ibn</a:t>
            </a:r>
            <a:r>
              <a:rPr lang="en-US" b="1" dirty="0"/>
              <a:t> </a:t>
            </a:r>
            <a:r>
              <a:rPr lang="en-US" b="1" dirty="0" err="1"/>
              <a:t>Abd</a:t>
            </a:r>
            <a:r>
              <a:rPr lang="en-US" b="1" dirty="0"/>
              <a:t> </a:t>
            </a:r>
            <a:r>
              <a:rPr lang="en-US" b="1" dirty="0" err="1"/>
              <a:t>Rabbihi</a:t>
            </a:r>
            <a:r>
              <a:rPr lang="en-US" b="1" dirty="0"/>
              <a:t> (d. 939), trans. Shady Nasser, “al-</a:t>
            </a:r>
            <a:r>
              <a:rPr lang="en-US" b="1" dirty="0" err="1"/>
              <a:t>Muhalhil</a:t>
            </a:r>
            <a:r>
              <a:rPr lang="en-US" b="1" dirty="0"/>
              <a:t> in the historical </a:t>
            </a:r>
            <a:r>
              <a:rPr lang="en-US" b="1" i="1" dirty="0" err="1"/>
              <a:t>akhbār</a:t>
            </a:r>
            <a:r>
              <a:rPr lang="en-US" b="1" dirty="0"/>
              <a:t> and folkloric </a:t>
            </a:r>
            <a:r>
              <a:rPr lang="en-US" b="1" i="1" dirty="0" err="1"/>
              <a:t>sīrah</a:t>
            </a:r>
            <a:r>
              <a:rPr lang="en-US" b="1" dirty="0"/>
              <a:t>”, </a:t>
            </a:r>
            <a:r>
              <a:rPr lang="en-US" b="1" i="1" dirty="0"/>
              <a:t>Journal of Arabic Literature </a:t>
            </a:r>
            <a:r>
              <a:rPr lang="en-US" b="1" dirty="0"/>
              <a:t>vol. 40 (2009): pp. 246-247</a:t>
            </a:r>
          </a:p>
          <a:p>
            <a:endParaRPr lang="ar-sa" dirty="0"/>
          </a:p>
          <a:p>
            <a:endParaRPr lang="ar-sa" dirty="0" smtClean="0"/>
          </a:p>
          <a:p>
            <a:endParaRPr lang="ar-sa" dirty="0"/>
          </a:p>
          <a:p>
            <a:endParaRPr lang="ar-sa" dirty="0" smtClean="0"/>
          </a:p>
        </p:txBody>
      </p:sp>
    </p:spTree>
    <p:extLst>
      <p:ext uri="{BB962C8B-B14F-4D97-AF65-F5344CB8AC3E}">
        <p14:creationId xmlns:p14="http://schemas.microsoft.com/office/powerpoint/2010/main" val="20397539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9562" y="379156"/>
            <a:ext cx="8700899" cy="4801315"/>
          </a:xfrm>
          <a:prstGeom prst="rect">
            <a:avLst/>
          </a:prstGeom>
        </p:spPr>
        <p:txBody>
          <a:bodyPr wrap="square">
            <a:spAutoFit/>
          </a:bodyPr>
          <a:lstStyle/>
          <a:p>
            <a:r>
              <a:rPr lang="en-US" i="1" dirty="0" err="1" smtClean="0"/>
              <a:t>Sūrat</a:t>
            </a:r>
            <a:r>
              <a:rPr lang="en-US" i="1" dirty="0" smtClean="0"/>
              <a:t> </a:t>
            </a:r>
            <a:r>
              <a:rPr lang="en-US" i="1" dirty="0"/>
              <a:t>al-</a:t>
            </a:r>
            <a:r>
              <a:rPr lang="en-US" i="1" dirty="0" err="1"/>
              <a:t>ʾAʿrāf</a:t>
            </a:r>
            <a:r>
              <a:rPr lang="en-US" i="1" dirty="0"/>
              <a:t> </a:t>
            </a:r>
            <a:r>
              <a:rPr lang="en-US" dirty="0"/>
              <a:t>(“The Heights”</a:t>
            </a:r>
            <a:r>
              <a:rPr lang="en-US" dirty="0" smtClean="0"/>
              <a:t>), from the Qur’an: </a:t>
            </a:r>
            <a:r>
              <a:rPr lang="en-US" dirty="0"/>
              <a:t>verses 73-</a:t>
            </a:r>
            <a:r>
              <a:rPr lang="en-US" dirty="0" smtClean="0"/>
              <a:t>79, trans. Kenneth </a:t>
            </a:r>
            <a:r>
              <a:rPr lang="en-US" dirty="0"/>
              <a:t>Craig, </a:t>
            </a:r>
            <a:r>
              <a:rPr lang="en-US" i="1" dirty="0"/>
              <a:t>Readings in the Quran</a:t>
            </a:r>
            <a:r>
              <a:rPr lang="en-US" dirty="0"/>
              <a:t> (1995): p. 128</a:t>
            </a:r>
            <a:r>
              <a:rPr lang="en-US" dirty="0" smtClean="0"/>
              <a:t>.  Note: the tribe/nation of </a:t>
            </a:r>
            <a:r>
              <a:rPr lang="en-US" dirty="0" err="1" smtClean="0"/>
              <a:t>Thamud</a:t>
            </a:r>
            <a:r>
              <a:rPr lang="en-US" dirty="0" smtClean="0"/>
              <a:t> is infamous in Islamic historiography for rejecting God’s prophet, </a:t>
            </a:r>
            <a:r>
              <a:rPr lang="en-US" dirty="0" err="1" smtClean="0"/>
              <a:t>Salih</a:t>
            </a:r>
            <a:r>
              <a:rPr lang="en-US" dirty="0" smtClean="0"/>
              <a:t>, and for being utterly destroyed by God as a result.</a:t>
            </a:r>
            <a:endParaRPr lang="en-US" dirty="0"/>
          </a:p>
          <a:p>
            <a:r>
              <a:rPr lang="en-US" dirty="0"/>
              <a:t> </a:t>
            </a:r>
          </a:p>
          <a:p>
            <a:r>
              <a:rPr lang="en-US" dirty="0" smtClean="0"/>
              <a:t>“To </a:t>
            </a:r>
            <a:r>
              <a:rPr lang="en-US" dirty="0"/>
              <a:t>the tribe of </a:t>
            </a:r>
            <a:r>
              <a:rPr lang="en-US" dirty="0" err="1"/>
              <a:t>Thamūd</a:t>
            </a:r>
            <a:r>
              <a:rPr lang="en-US" dirty="0"/>
              <a:t> We sent their brother, </a:t>
            </a:r>
            <a:r>
              <a:rPr lang="en-US" dirty="0" err="1"/>
              <a:t>Sālih</a:t>
            </a:r>
            <a:r>
              <a:rPr lang="en-US" dirty="0"/>
              <a:t>, who said: “My people, worship God: you have no other god but He. A sign has come to you from your Lord.  This is God’s she-camel, a symbol for you. Let her be free to graze in God’s earth and do her no harm, lest painful punishment take you.  Remember how He made you successors to the tribe of </a:t>
            </a:r>
            <a:r>
              <a:rPr lang="en-US" dirty="0" err="1"/>
              <a:t>ʿĀd</a:t>
            </a:r>
            <a:r>
              <a:rPr lang="en-US" dirty="0"/>
              <a:t> and gave you tenure in the land, so that you build castles on its plains and hew dwellings out of the hills.  Remember God’s blessings and do not deal corruptly, defiling the land.” The elders among his people in their arrogance said to those of their number who believed and whom they considered base: “Do you really know that </a:t>
            </a:r>
            <a:r>
              <a:rPr lang="en-US" dirty="0" err="1"/>
              <a:t>Sālih</a:t>
            </a:r>
            <a:r>
              <a:rPr lang="en-US" dirty="0"/>
              <a:t> is a messenger from his Lord?”  They replied: “We do believe in the message with which he was commissioned.” To which the arrogant folk retorted: “We deny what you believe in.” They slaughtered the she-camel and disdained the command of their Lord and they said to </a:t>
            </a:r>
            <a:r>
              <a:rPr lang="en-US" dirty="0" err="1"/>
              <a:t>Sālih</a:t>
            </a:r>
            <a:r>
              <a:rPr lang="en-US" dirty="0"/>
              <a:t>: “If you are indeed a messenger, bring on us what you threaten.”</a:t>
            </a:r>
          </a:p>
        </p:txBody>
      </p:sp>
      <p:sp>
        <p:nvSpPr>
          <p:cNvPr id="6" name="TextBox 5"/>
          <p:cNvSpPr txBox="1"/>
          <p:nvPr/>
        </p:nvSpPr>
        <p:spPr>
          <a:xfrm>
            <a:off x="189562" y="5592563"/>
            <a:ext cx="8726963" cy="646331"/>
          </a:xfrm>
          <a:prstGeom prst="rect">
            <a:avLst/>
          </a:prstGeom>
          <a:noFill/>
        </p:spPr>
        <p:txBody>
          <a:bodyPr wrap="square" rtlCol="0">
            <a:spAutoFit/>
          </a:bodyPr>
          <a:lstStyle/>
          <a:p>
            <a:r>
              <a:rPr lang="en-US" b="1" dirty="0" smtClean="0"/>
              <a:t>What is the relationship between this account and the previous one?  How then might we </a:t>
            </a:r>
            <a:r>
              <a:rPr lang="en-US" b="1" dirty="0" smtClean="0"/>
              <a:t>reinterpret the former text as a </a:t>
            </a:r>
            <a:r>
              <a:rPr lang="en-US" b="1" dirty="0" smtClean="0"/>
              <a:t>literary </a:t>
            </a:r>
            <a:r>
              <a:rPr lang="en-US" b="1" dirty="0" smtClean="0"/>
              <a:t>text?</a:t>
            </a:r>
            <a:endParaRPr lang="en-US" b="1" dirty="0"/>
          </a:p>
        </p:txBody>
      </p:sp>
    </p:spTree>
    <p:extLst>
      <p:ext uri="{BB962C8B-B14F-4D97-AF65-F5344CB8AC3E}">
        <p14:creationId xmlns:p14="http://schemas.microsoft.com/office/powerpoint/2010/main" val="2764283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289" y="843278"/>
            <a:ext cx="8319610" cy="369332"/>
          </a:xfrm>
          <a:prstGeom prst="rect">
            <a:avLst/>
          </a:prstGeom>
          <a:noFill/>
        </p:spPr>
        <p:txBody>
          <a:bodyPr wrap="square" rtlCol="0">
            <a:spAutoFit/>
          </a:bodyPr>
          <a:lstStyle/>
          <a:p>
            <a:r>
              <a:rPr lang="en-US" dirty="0" smtClean="0"/>
              <a:t>What about the novel?		</a:t>
            </a:r>
            <a:r>
              <a:rPr lang="en-US" dirty="0" smtClean="0"/>
              <a:t>What are they?</a:t>
            </a:r>
            <a:r>
              <a:rPr lang="en-US" dirty="0" smtClean="0"/>
              <a:t>		Why do we like them? </a:t>
            </a:r>
            <a:endParaRPr lang="en-US" dirty="0"/>
          </a:p>
        </p:txBody>
      </p:sp>
      <p:sp>
        <p:nvSpPr>
          <p:cNvPr id="5" name="TextBox 4"/>
          <p:cNvSpPr txBox="1"/>
          <p:nvPr/>
        </p:nvSpPr>
        <p:spPr>
          <a:xfrm>
            <a:off x="461323" y="1849427"/>
            <a:ext cx="3682619" cy="1107996"/>
          </a:xfrm>
          <a:prstGeom prst="rect">
            <a:avLst/>
          </a:prstGeom>
          <a:noFill/>
        </p:spPr>
        <p:txBody>
          <a:bodyPr wrap="none" rtlCol="0">
            <a:spAutoFit/>
          </a:bodyPr>
          <a:lstStyle/>
          <a:p>
            <a:r>
              <a:rPr lang="en-US" sz="6600" dirty="0" smtClean="0"/>
              <a:t>Narrative!</a:t>
            </a:r>
            <a:endParaRPr lang="en-US" sz="6600" dirty="0"/>
          </a:p>
        </p:txBody>
      </p:sp>
      <p:sp>
        <p:nvSpPr>
          <p:cNvPr id="6" name="TextBox 5"/>
          <p:cNvSpPr txBox="1"/>
          <p:nvPr/>
        </p:nvSpPr>
        <p:spPr>
          <a:xfrm>
            <a:off x="461323" y="3682734"/>
            <a:ext cx="7215941" cy="923330"/>
          </a:xfrm>
          <a:prstGeom prst="rect">
            <a:avLst/>
          </a:prstGeom>
          <a:noFill/>
        </p:spPr>
        <p:txBody>
          <a:bodyPr wrap="square" rtlCol="0">
            <a:spAutoFit/>
          </a:bodyPr>
          <a:lstStyle/>
          <a:p>
            <a:r>
              <a:rPr lang="en-US" dirty="0" smtClean="0"/>
              <a:t>When do we narrate things?  Where can we find narrative?</a:t>
            </a:r>
          </a:p>
          <a:p>
            <a:endParaRPr lang="en-US" dirty="0"/>
          </a:p>
          <a:p>
            <a:r>
              <a:rPr lang="en-US" dirty="0" smtClean="0"/>
              <a:t>Summer recollections?  The news?  Nature documentaries?</a:t>
            </a:r>
            <a:endParaRPr lang="en-US" dirty="0"/>
          </a:p>
        </p:txBody>
      </p:sp>
    </p:spTree>
    <p:extLst>
      <p:ext uri="{BB962C8B-B14F-4D97-AF65-F5344CB8AC3E}">
        <p14:creationId xmlns:p14="http://schemas.microsoft.com/office/powerpoint/2010/main" val="40020618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0800000" flipV="1">
            <a:off x="163283" y="2196696"/>
            <a:ext cx="5406573" cy="3231654"/>
          </a:xfrm>
          <a:prstGeom prst="rect">
            <a:avLst/>
          </a:prstGeom>
          <a:noFill/>
        </p:spPr>
        <p:txBody>
          <a:bodyPr wrap="square" rtlCol="0">
            <a:spAutoFit/>
          </a:bodyPr>
          <a:lstStyle/>
          <a:p>
            <a:r>
              <a:rPr lang="en-US" sz="2000" i="1" dirty="0"/>
              <a:t>The clock’s ‘tick-tock’ I take to be a model of what we call a plot, an </a:t>
            </a:r>
            <a:r>
              <a:rPr lang="en-US" sz="2000" i="1" dirty="0" smtClean="0"/>
              <a:t>organization </a:t>
            </a:r>
            <a:r>
              <a:rPr lang="en-US" sz="2000" i="1" dirty="0"/>
              <a:t>which </a:t>
            </a:r>
            <a:r>
              <a:rPr lang="en-US" sz="2000" i="1" dirty="0" smtClean="0"/>
              <a:t>humanizes </a:t>
            </a:r>
            <a:r>
              <a:rPr lang="en-US" sz="2000" i="1" dirty="0"/>
              <a:t>time by giving it a form; and the interval between ‘tock’ and ‘tick’ represents purely successive, </a:t>
            </a:r>
            <a:r>
              <a:rPr lang="en-US" sz="2000" i="1" dirty="0" smtClean="0"/>
              <a:t>disorganized </a:t>
            </a:r>
            <a:r>
              <a:rPr lang="en-US" sz="2000" i="1" dirty="0"/>
              <a:t>time of the sort we need to </a:t>
            </a:r>
            <a:r>
              <a:rPr lang="en-US" sz="2000" i="1" dirty="0" smtClean="0"/>
              <a:t>humanize.</a:t>
            </a:r>
          </a:p>
          <a:p>
            <a:r>
              <a:rPr lang="en-US" sz="2000" i="1" dirty="0" smtClean="0"/>
              <a:t> </a:t>
            </a:r>
          </a:p>
          <a:p>
            <a:r>
              <a:rPr lang="en-US" sz="2000" dirty="0" smtClean="0"/>
              <a:t>-Frank Kermode, </a:t>
            </a:r>
            <a:r>
              <a:rPr lang="en-US" sz="2000" i="1" dirty="0" smtClean="0"/>
              <a:t>The Sense of an Ending: Studies in the Theory of Fiction, </a:t>
            </a:r>
            <a:r>
              <a:rPr lang="en-US" sz="2000" dirty="0" smtClean="0"/>
              <a:t>p. 45.</a:t>
            </a:r>
          </a:p>
          <a:p>
            <a:endParaRPr lang="en-US" sz="2400" dirty="0"/>
          </a:p>
        </p:txBody>
      </p:sp>
      <p:pic>
        <p:nvPicPr>
          <p:cNvPr id="6" name="Picture 5"/>
          <p:cNvPicPr>
            <a:picLocks noChangeAspect="1"/>
          </p:cNvPicPr>
          <p:nvPr/>
        </p:nvPicPr>
        <p:blipFill>
          <a:blip r:embed="rId2"/>
          <a:stretch>
            <a:fillRect/>
          </a:stretch>
        </p:blipFill>
        <p:spPr>
          <a:xfrm>
            <a:off x="5751285" y="1142999"/>
            <a:ext cx="3090665" cy="4503065"/>
          </a:xfrm>
          <a:prstGeom prst="rect">
            <a:avLst/>
          </a:prstGeom>
        </p:spPr>
      </p:pic>
      <p:sp>
        <p:nvSpPr>
          <p:cNvPr id="2" name="TextBox 1"/>
          <p:cNvSpPr txBox="1"/>
          <p:nvPr/>
        </p:nvSpPr>
        <p:spPr>
          <a:xfrm>
            <a:off x="39382" y="1216415"/>
            <a:ext cx="5606298" cy="646331"/>
          </a:xfrm>
          <a:prstGeom prst="rect">
            <a:avLst/>
          </a:prstGeom>
          <a:noFill/>
        </p:spPr>
        <p:txBody>
          <a:bodyPr wrap="none" rtlCol="0">
            <a:spAutoFit/>
          </a:bodyPr>
          <a:lstStyle/>
          <a:p>
            <a:r>
              <a:rPr lang="en-US" sz="3600" dirty="0" smtClean="0"/>
              <a:t>What sound does this make?</a:t>
            </a:r>
            <a:endParaRPr lang="en-US" sz="3600" dirty="0"/>
          </a:p>
        </p:txBody>
      </p:sp>
    </p:spTree>
    <p:extLst>
      <p:ext uri="{BB962C8B-B14F-4D97-AF65-F5344CB8AC3E}">
        <p14:creationId xmlns:p14="http://schemas.microsoft.com/office/powerpoint/2010/main" val="1516348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ticle-2086527-0F760AA100000578-587_964x64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141" y="181430"/>
            <a:ext cx="7306336" cy="4590142"/>
          </a:xfrm>
          <a:prstGeom prst="rect">
            <a:avLst/>
          </a:prstGeom>
        </p:spPr>
      </p:pic>
      <p:sp>
        <p:nvSpPr>
          <p:cNvPr id="5" name="TextBox 4"/>
          <p:cNvSpPr txBox="1"/>
          <p:nvPr/>
        </p:nvSpPr>
        <p:spPr>
          <a:xfrm>
            <a:off x="2249715" y="6066942"/>
            <a:ext cx="4493275" cy="369332"/>
          </a:xfrm>
          <a:prstGeom prst="rect">
            <a:avLst/>
          </a:prstGeom>
          <a:noFill/>
        </p:spPr>
        <p:txBody>
          <a:bodyPr wrap="none" rtlCol="0">
            <a:spAutoFit/>
          </a:bodyPr>
          <a:lstStyle/>
          <a:p>
            <a:r>
              <a:rPr lang="en-US" dirty="0" smtClean="0"/>
              <a:t>Shipwreck: the very word suggests a narrative</a:t>
            </a:r>
            <a:endParaRPr lang="en-US" dirty="0"/>
          </a:p>
        </p:txBody>
      </p:sp>
      <p:sp>
        <p:nvSpPr>
          <p:cNvPr id="6" name="TextBox 5"/>
          <p:cNvSpPr txBox="1"/>
          <p:nvPr/>
        </p:nvSpPr>
        <p:spPr>
          <a:xfrm>
            <a:off x="2558144" y="5265930"/>
            <a:ext cx="3551799" cy="369332"/>
          </a:xfrm>
          <a:prstGeom prst="rect">
            <a:avLst/>
          </a:prstGeom>
          <a:noFill/>
        </p:spPr>
        <p:txBody>
          <a:bodyPr wrap="none" rtlCol="0">
            <a:spAutoFit/>
          </a:bodyPr>
          <a:lstStyle/>
          <a:p>
            <a:r>
              <a:rPr lang="en-US" dirty="0" smtClean="0"/>
              <a:t>What is this? What </a:t>
            </a:r>
            <a:r>
              <a:rPr lang="en-US" dirty="0" smtClean="0"/>
              <a:t>happened here?</a:t>
            </a:r>
            <a:endParaRPr lang="en-US" dirty="0"/>
          </a:p>
        </p:txBody>
      </p:sp>
    </p:spTree>
    <p:extLst>
      <p:ext uri="{BB962C8B-B14F-4D97-AF65-F5344CB8AC3E}">
        <p14:creationId xmlns:p14="http://schemas.microsoft.com/office/powerpoint/2010/main" val="499581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TotalTime>
  <Words>1134</Words>
  <Application>Microsoft Macintosh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Liebhaber, Samuel J.</dc:creator>
  <cp:lastModifiedBy>Liebhaber, Samuel J.</cp:lastModifiedBy>
  <cp:revision>30</cp:revision>
  <dcterms:created xsi:type="dcterms:W3CDTF">2015-09-14T19:28:59Z</dcterms:created>
  <dcterms:modified xsi:type="dcterms:W3CDTF">2015-09-16T15:49:03Z</dcterms:modified>
</cp:coreProperties>
</file>