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09" r:id="rId2"/>
    <p:sldId id="287" r:id="rId3"/>
    <p:sldId id="308" r:id="rId4"/>
    <p:sldId id="288" r:id="rId5"/>
    <p:sldId id="307" r:id="rId6"/>
    <p:sldId id="298" r:id="rId7"/>
    <p:sldId id="295" r:id="rId8"/>
    <p:sldId id="304" r:id="rId9"/>
    <p:sldId id="299" r:id="rId10"/>
    <p:sldId id="305" r:id="rId11"/>
    <p:sldId id="310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387099-BE45-422B-9BCD-07FD7289CC68}">
          <p14:sldIdLst>
            <p14:sldId id="309"/>
            <p14:sldId id="287"/>
            <p14:sldId id="308"/>
            <p14:sldId id="288"/>
            <p14:sldId id="307"/>
            <p14:sldId id="298"/>
            <p14:sldId id="295"/>
            <p14:sldId id="304"/>
            <p14:sldId id="299"/>
            <p14:sldId id="305"/>
            <p14:sldId id="310"/>
          </p14:sldIdLst>
        </p14:section>
        <p14:section name="Untitled Section" id="{B5966DF4-67DF-47B5-86C2-FE68C7FB10D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r>
              <a:rPr lang="ar-JO" smtClean="0"/>
              <a:t>القضايا البيئية وسياسات إدارة المياه في الشرق الأوسط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fld id="{1A560032-CCD6-4723-B032-0DA91B2274A1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4B1F95FF-CA71-4727-8B06-5FB31342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05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r>
              <a:rPr lang="ar-JO" smtClean="0"/>
              <a:t>القضايا البيئية وسياسات إدارة المياه في الشرق الأوسط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fld id="{F112CED9-CAFF-4FF1-BCFA-15EDEAAC4B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5" rIns="96649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922B21BD-1D17-4C80-8498-9D0210032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3919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CEE1441-234E-4886-8601-B50C485AD40C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53F0-8C98-4F2E-95BA-9BD38051D0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0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0043DE40-3878-420B-BF6E-493C572115D5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79FD-076C-4B11-AB85-9F568B2104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F035A340-783A-4D74-8BDB-A43714B94696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69AB-40F9-463A-969B-AD4A0DE542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33970EFA-8555-463C-B244-D3FD3CC26596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5A9D-7627-4BD6-AA7B-D1B934E0B5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7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396B-3AE7-4B46-B22A-6D9C39436D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23459217-FCE4-4DAC-B6E3-286262F4C2BE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34DB-317B-4137-9044-17D08C0342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5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074898D2-4C5B-4FCA-A48A-72BEC9842DF6}" type="datetime1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61B8-D5DE-4E0E-8BCE-5E19345AF8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7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BE152088-74F5-4E48-81C4-CC9ECC6E24AB}" type="datetime1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8FBA-A7D5-416F-B5A5-86C325BF9D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B284B2EC-D612-4F4C-B6E4-FF49E134C198}" type="datetime1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D583-D7B3-441F-BC84-D72E35F488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6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7DF47B62-45DC-4B23-BE9D-1149D2500A38}" type="datetime1">
              <a:rPr lang="en-US" smtClean="0"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160C-BDD5-4A64-88F5-516FC5687C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2E365518-A0F9-42EE-9144-CF7B5E3A082A}" type="datetime1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1004-E7A2-423B-A01B-215E58B350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D36262BC-A827-4BBE-9760-DFF120C75BEB}" type="datetime1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4B68-0C23-41D7-A891-5295ED6B55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D434D-50A1-4BAA-9394-C76A2D64FA12}" type="datetime1">
              <a:rPr lang="en-US" smtClean="0"/>
              <a:t>3/12/2013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A351B-4700-4385-8DFE-4691E0344F9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05668" y="152400"/>
            <a:ext cx="7772400" cy="1470025"/>
          </a:xfrm>
        </p:spPr>
        <p:txBody>
          <a:bodyPr/>
          <a:lstStyle/>
          <a:p>
            <a:r>
              <a:rPr lang="ar-JO" b="1" dirty="0" smtClean="0">
                <a:latin typeface="Times New Roman" pitchFamily="18" charset="0"/>
                <a:cs typeface="Times New Roman" pitchFamily="18" charset="0"/>
              </a:rPr>
              <a:t>مشكلة المياه </a:t>
            </a:r>
            <a:r>
              <a:rPr lang="ar-JO" b="1" dirty="0">
                <a:latin typeface="Times New Roman" pitchFamily="18" charset="0"/>
                <a:cs typeface="Times New Roman" pitchFamily="18" charset="0"/>
              </a:rPr>
              <a:t>في الشرق الأوسط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JO" b="1" dirty="0" smtClean="0">
                <a:latin typeface="Times New Roman" pitchFamily="18" charset="0"/>
                <a:cs typeface="Times New Roman" pitchFamily="18" charset="0"/>
              </a:rPr>
              <a:t>(مثال الاردن)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5029200"/>
            <a:ext cx="3414712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defRPr/>
            </a:pPr>
            <a:r>
              <a:rPr lang="ar-JO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الدكتور مصطفى القيسي</a:t>
            </a:r>
          </a:p>
          <a:p>
            <a:pPr algn="ctr" rtl="1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defRPr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defRPr/>
            </a:pPr>
            <a:r>
              <a:rPr lang="ar-JO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الجامعة الأردنية</a:t>
            </a:r>
          </a:p>
          <a:p>
            <a:pPr algn="ctr" rtl="1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defRPr/>
            </a:pPr>
            <a:r>
              <a:rPr lang="ar-JO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كلية العلوم </a:t>
            </a:r>
          </a:p>
          <a:p>
            <a:pPr algn="ctr" rtl="1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defRPr/>
            </a:pPr>
            <a:r>
              <a:rPr lang="ar-JO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قسم الجيولوجيا والبيئة</a:t>
            </a:r>
          </a:p>
          <a:p>
            <a:pPr algn="ctr" rtl="1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defRPr/>
            </a:pPr>
            <a:r>
              <a:rPr lang="ar-JO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أستاذ مشارك هيدروجيوكيمياء البيئة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97306"/>
            <a:ext cx="9031337" cy="317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2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ar-JO" b="1" dirty="0">
                <a:solidFill>
                  <a:srgbClr val="FF0000"/>
                </a:solidFill>
              </a:rPr>
              <a:t>مشكلة المياه فى الوطن </a:t>
            </a:r>
            <a:r>
              <a:rPr lang="ar-JO" b="1" dirty="0" smtClean="0">
                <a:solidFill>
                  <a:srgbClr val="FF0000"/>
                </a:solidFill>
              </a:rPr>
              <a:t>العربى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562600"/>
          </a:xfrm>
        </p:spPr>
        <p:txBody>
          <a:bodyPr/>
          <a:lstStyle/>
          <a:p>
            <a:pPr algn="r" rtl="1"/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قدر 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إجمالي الطلب على المياه في الوطن العربي في نهاية القرن الماضي قرابة 368 مليار م</a:t>
            </a:r>
            <a:r>
              <a:rPr lang="ar-JO" sz="26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 في العام الواحد، وسترتفع هذه الكمية لتصل ما يُقارب 620 مليار م</a:t>
            </a:r>
            <a:r>
              <a:rPr lang="ar-JO" sz="26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 في السنة في عام </a:t>
            </a:r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2030.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وتدل الدراسات المتعلقة بتقييم الموارد المائية في الوطن العربي أن العجز المائي الإجمالي العربي سيصل عام 2010 إلى حوالي 160مليار م</a:t>
            </a:r>
            <a:r>
              <a:rPr lang="ar-JO" sz="26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/عام</a:t>
            </a:r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،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من 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بين كل دول هذه المنطقة فإن سبع منها فقط هي التي يزيد نصيب الفرد فيها من المياه عن 1000متر مكعب في </a:t>
            </a:r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السنة، 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وتشير التوقعات إلى انه في عام 2025 فإن معدل نصيب الفرد في هذه المنطقة لن يزيد على </a:t>
            </a:r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660 مترا 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مكعبا في السنة</a:t>
            </a:r>
          </a:p>
          <a:p>
            <a:pPr algn="r" rtl="1"/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هذا </a:t>
            </a:r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غير 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الصراعات على المياه </a:t>
            </a:r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برزها 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مع </a:t>
            </a:r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اسرائيل وتركيا 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ودول نهر النيل </a:t>
            </a:r>
            <a:endParaRPr lang="ar-JO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JO" sz="2600" b="1" dirty="0" smtClean="0">
                <a:latin typeface="Times New Roman" pitchFamily="18" charset="0"/>
                <a:cs typeface="Times New Roman" pitchFamily="18" charset="0"/>
              </a:rPr>
              <a:t>معنى هذا اننا </a:t>
            </a:r>
            <a:r>
              <a:rPr lang="ar-JO" sz="2600" b="1" dirty="0">
                <a:latin typeface="Times New Roman" pitchFamily="18" charset="0"/>
                <a:cs typeface="Times New Roman" pitchFamily="18" charset="0"/>
              </a:rPr>
              <a:t>سنواجه مشاكل اكبر فى نقص المياه مستقبلا مما يجعلنا نعيد حسابتنا او نولى اهتمام بنعمة المياه ونحافظ عليها وننوع مصادرها اما سياتى علينا يوم لا نجد قطرة المياه 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396B-3AE7-4B46-B22A-6D9C39436D29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839200" cy="1066799"/>
          </a:xfrm>
        </p:spPr>
        <p:txBody>
          <a:bodyPr/>
          <a:lstStyle/>
          <a:p>
            <a:pPr marL="0" marR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 smtClean="0">
                <a:latin typeface="Times New Roman"/>
                <a:ea typeface="Times New Roman"/>
              </a:rPr>
              <a:t>يبلغ </a:t>
            </a:r>
            <a:r>
              <a:rPr lang="ar-EG" sz="2400" b="1" dirty="0">
                <a:latin typeface="Times New Roman"/>
                <a:ea typeface="Times New Roman"/>
              </a:rPr>
              <a:t>نصيب الفرد من موارد المياه التقليدية (الموارد المتجددة والغير متجددة) لكل الدول العربية تقريبا أقل من 1000م</a:t>
            </a:r>
            <a:r>
              <a:rPr lang="ar-EG" sz="2400" b="1" baseline="30000" dirty="0">
                <a:latin typeface="Times New Roman"/>
                <a:ea typeface="Times New Roman"/>
              </a:rPr>
              <a:t>3</a:t>
            </a:r>
            <a:r>
              <a:rPr lang="ar-EG" sz="2400" b="1" dirty="0">
                <a:latin typeface="Times New Roman"/>
                <a:ea typeface="Times New Roman"/>
              </a:rPr>
              <a:t>/سنه كما يوضح الشكل </a:t>
            </a:r>
            <a:r>
              <a:rPr lang="ar-JO" sz="2400" b="1" dirty="0" smtClean="0">
                <a:latin typeface="Times New Roman"/>
                <a:ea typeface="Times New Roman"/>
              </a:rPr>
              <a:t>التالي</a:t>
            </a:r>
            <a:r>
              <a:rPr lang="ar-SA" sz="2400" b="1" dirty="0" smtClean="0">
                <a:latin typeface="Times New Roman"/>
                <a:ea typeface="Times New Roman"/>
              </a:rPr>
              <a:t>.</a:t>
            </a:r>
            <a:endParaRPr lang="ar-JO" sz="2400" b="1" dirty="0" smtClean="0">
              <a:latin typeface="Times New Roman"/>
              <a:ea typeface="Times New Roman"/>
            </a:endParaRPr>
          </a:p>
          <a:p>
            <a:pPr marL="0" marR="0" algn="just" rtl="1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imes New Roman"/>
              <a:ea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396B-3AE7-4B46-B22A-6D9C39436D29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 descr="per%20capita%20sha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371600"/>
            <a:ext cx="8382000" cy="3810000"/>
          </a:xfrm>
          <a:prstGeom prst="rect">
            <a:avLst/>
          </a:prstGeom>
          <a:noFill/>
          <a:ln w="19050" cmpd="thinThick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5775" y="5257800"/>
            <a:ext cx="8086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/>
            <a:r>
              <a:rPr lang="ar-EG" sz="2400" b="1" kern="0" dirty="0" smtClean="0">
                <a:solidFill>
                  <a:srgbClr val="0033CC"/>
                </a:solidFill>
                <a:latin typeface="Times New Roman"/>
                <a:ea typeface="Times New Roman"/>
              </a:rPr>
              <a:t>نصيب </a:t>
            </a:r>
            <a:r>
              <a:rPr lang="ar-EG" sz="2400" b="1" kern="0" dirty="0">
                <a:solidFill>
                  <a:srgbClr val="0033CC"/>
                </a:solidFill>
                <a:latin typeface="Times New Roman"/>
                <a:ea typeface="Times New Roman"/>
              </a:rPr>
              <a:t>الفرد من المياه العذبة للدول العربية المختلفة</a:t>
            </a:r>
            <a:endParaRPr lang="en-US" sz="2400" b="1" kern="0" dirty="0">
              <a:solidFill>
                <a:srgbClr val="0033CC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07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pPr rtl="1"/>
            <a:r>
              <a:rPr lang="ar-JO" b="1" dirty="0" smtClean="0">
                <a:solidFill>
                  <a:srgbClr val="FF0000"/>
                </a:solidFill>
              </a:rPr>
              <a:t>مصادر المياه في </a:t>
            </a:r>
            <a:r>
              <a:rPr lang="ar-JO" b="1" dirty="0">
                <a:solidFill>
                  <a:srgbClr val="FF0000"/>
                </a:solidFill>
              </a:rPr>
              <a:t>الشرق </a:t>
            </a:r>
            <a:r>
              <a:rPr lang="ar-JO" b="1" dirty="0" smtClean="0">
                <a:solidFill>
                  <a:srgbClr val="FF0000"/>
                </a:solidFill>
              </a:rPr>
              <a:t>الأوسط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334000"/>
          </a:xfrm>
        </p:spPr>
        <p:txBody>
          <a:bodyPr/>
          <a:lstStyle/>
          <a:p>
            <a:pPr marL="0" indent="0" algn="r" rtl="1">
              <a:buNone/>
            </a:pPr>
            <a:r>
              <a:rPr lang="ar-JO" sz="2900" b="1" dirty="0"/>
              <a:t>تعد منطقة </a:t>
            </a:r>
            <a:r>
              <a:rPr lang="ar-JO" sz="2900" b="1" dirty="0">
                <a:hlinkClick r:id="rId2" action="ppaction://hlinksldjump"/>
              </a:rPr>
              <a:t>الشرق الأوسط </a:t>
            </a:r>
            <a:r>
              <a:rPr lang="ar-JO" sz="2900" b="1" dirty="0"/>
              <a:t>من أكثر مناطق العالم افتقارًا للمياه، فعلى الرغم من أنها تضم 5 %</a:t>
            </a:r>
            <a:r>
              <a:rPr lang="ar-JO" sz="2900" b="1" dirty="0" smtClean="0"/>
              <a:t> </a:t>
            </a:r>
            <a:r>
              <a:rPr lang="ar-JO" sz="2900" b="1" dirty="0"/>
              <a:t>من سكان العالم، لا يتوافر فيها سوى 1 </a:t>
            </a:r>
            <a:r>
              <a:rPr lang="ar-JO" sz="2900" b="1" dirty="0" smtClean="0"/>
              <a:t>% </a:t>
            </a:r>
            <a:r>
              <a:rPr lang="ar-JO" sz="2900" b="1" dirty="0"/>
              <a:t>من مخزون العالم من المياه</a:t>
            </a:r>
            <a:r>
              <a:rPr lang="ar-JO" sz="2900" b="1" dirty="0" smtClean="0"/>
              <a:t>.</a:t>
            </a:r>
          </a:p>
          <a:p>
            <a:pPr marL="0" indent="0" algn="r" rtl="1">
              <a:buNone/>
            </a:pPr>
            <a:r>
              <a:rPr lang="ar-JO" sz="2900" b="1" dirty="0" smtClean="0"/>
              <a:t>معظم </a:t>
            </a:r>
            <a:r>
              <a:rPr lang="ar-JO" sz="2900" b="1" dirty="0"/>
              <a:t>مصادر هذه المياه (60%) يقع خارج الحدود القطرية لمعظم دوله (مصر، سوريا، العراق، فلسطين)، لذلك يرى بعض الخبراء أن المياه قد تتحول إلى سبب للحروب القادمة بسبب النقص المتزايد في هذه الثروة الطبيعية الحيوية. </a:t>
            </a:r>
            <a:endParaRPr lang="ar-JO" sz="2900" b="1" dirty="0" smtClean="0"/>
          </a:p>
          <a:p>
            <a:pPr marL="0" indent="0" algn="r" rtl="1">
              <a:buNone/>
            </a:pPr>
            <a:r>
              <a:rPr lang="ar-JO" sz="2900" b="1" dirty="0" smtClean="0"/>
              <a:t>فعلى </a:t>
            </a:r>
            <a:r>
              <a:rPr lang="ar-JO" sz="2900" b="1" dirty="0"/>
              <a:t>سبيل المثال، هناك نزاع حول نهر الحاصباني بين إسرائيل ولبنان، وثمة خلاف بين دول حوض النيل حول حصة كل منها، بالإضافة إلى الخلاف التركي - السوري - العراقي بسبب السدود التي تبنيها تركيا على مجريي نهري دجلة والفرات داخل حدودها، وتأثير ذلك على حصة هذه الدول من مياه النهرين.</a:t>
            </a:r>
            <a:endParaRPr lang="en-US" sz="29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245225"/>
            <a:ext cx="2133600" cy="476250"/>
          </a:xfrm>
        </p:spPr>
        <p:txBody>
          <a:bodyPr/>
          <a:lstStyle/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>
              <a:defRPr/>
            </a:pPr>
            <a:fld id="{B5A7396B-3AE7-4B46-B22A-6D9C39436D29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2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5" y="533400"/>
            <a:ext cx="3200400" cy="4495800"/>
          </a:xfrm>
        </p:spPr>
        <p:txBody>
          <a:bodyPr/>
          <a:lstStyle/>
          <a:p>
            <a:pPr algn="r" rtl="1"/>
            <a:r>
              <a:rPr lang="ar-JO" sz="3200" b="1" dirty="0" smtClean="0"/>
              <a:t>خارطة لمنطقة الشرق الاوسط ويظهر عليها حوضي دجلة والفرات ونهر الاردن 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396B-3AE7-4B46-B22A-6D9C39436D29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3" y="228600"/>
            <a:ext cx="6036377" cy="605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76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/>
          <a:lstStyle/>
          <a:p>
            <a:r>
              <a:rPr lang="ar-JO" b="1" dirty="0" smtClean="0">
                <a:solidFill>
                  <a:srgbClr val="FF0000"/>
                </a:solidFill>
              </a:rPr>
              <a:t>مصادر المياه في الشرق الاوسط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419600"/>
          </a:xfrm>
        </p:spPr>
        <p:txBody>
          <a:bodyPr/>
          <a:lstStyle/>
          <a:p>
            <a:pPr marL="0" indent="0" algn="r" rtl="1">
              <a:buNone/>
            </a:pPr>
            <a:r>
              <a:rPr lang="ar-JO" sz="3600" b="1" dirty="0"/>
              <a:t>تتمثَّل مصادر المياه الطبيعية في </a:t>
            </a:r>
            <a:r>
              <a:rPr lang="ar-JO" sz="3600" b="1" dirty="0" smtClean="0"/>
              <a:t>الشرق الاوسط في: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JO" sz="3600" b="1" dirty="0" smtClean="0"/>
              <a:t> </a:t>
            </a:r>
            <a:r>
              <a:rPr lang="ar-JO" sz="3600" b="1" dirty="0"/>
              <a:t>مياه الأمطار</a:t>
            </a:r>
            <a:r>
              <a:rPr lang="ar-JO" sz="3600" b="1" dirty="0" smtClean="0"/>
              <a:t>،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JO" sz="3600" b="1" dirty="0" smtClean="0"/>
              <a:t>والمياه </a:t>
            </a:r>
            <a:r>
              <a:rPr lang="ar-JO" sz="3600" b="1" dirty="0"/>
              <a:t>الجوفية، </a:t>
            </a:r>
            <a:endParaRPr lang="ar-JO" sz="3600" b="1" dirty="0" smtClean="0"/>
          </a:p>
          <a:p>
            <a:pPr marL="742950" indent="-742950" algn="r" rtl="1">
              <a:buFont typeface="+mj-lt"/>
              <a:buAutoNum type="arabicPeriod"/>
            </a:pPr>
            <a:r>
              <a:rPr lang="ar-JO" sz="3600" b="1" dirty="0" smtClean="0"/>
              <a:t>ومياه </a:t>
            </a:r>
            <a:r>
              <a:rPr lang="ar-JO" sz="3600" b="1" dirty="0"/>
              <a:t>الأنهار، </a:t>
            </a:r>
            <a:endParaRPr lang="ar-JO" sz="3600" b="1" dirty="0" smtClean="0"/>
          </a:p>
          <a:p>
            <a:pPr marL="742950" indent="-742950" algn="r" rtl="1">
              <a:buFont typeface="+mj-lt"/>
              <a:buAutoNum type="arabicPeriod"/>
            </a:pPr>
            <a:r>
              <a:rPr lang="ar-JO" sz="3600" b="1" dirty="0" smtClean="0"/>
              <a:t>والموارد </a:t>
            </a:r>
            <a:r>
              <a:rPr lang="ar-JO" sz="3600" b="1" dirty="0"/>
              <a:t>المائية السطحية</a:t>
            </a:r>
            <a:r>
              <a:rPr lang="ar-JO" sz="3600" b="1" dirty="0" smtClean="0"/>
              <a:t>،</a:t>
            </a:r>
          </a:p>
          <a:p>
            <a:pPr marL="0" indent="0" algn="r" rtl="1">
              <a:buNone/>
            </a:pPr>
            <a:r>
              <a:rPr lang="ar-JO" sz="3600" b="1" dirty="0" smtClean="0"/>
              <a:t> </a:t>
            </a:r>
            <a:r>
              <a:rPr lang="ar-JO" sz="3600" b="1" dirty="0"/>
              <a:t>وهي لا تكفي ولن تكفي حاجات السكان الاساسية. </a:t>
            </a:r>
            <a:endParaRPr lang="en-US" sz="3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396B-3AE7-4B46-B22A-6D9C39436D29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8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ar-JO" b="1" dirty="0" smtClean="0">
                <a:solidFill>
                  <a:srgbClr val="FF0000"/>
                </a:solidFill>
              </a:rPr>
              <a:t>مياه الامطار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396B-3AE7-4B46-B22A-6D9C39436D29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" y="1219200"/>
            <a:ext cx="899704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3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b="1" dirty="0" smtClean="0">
                <a:solidFill>
                  <a:srgbClr val="FF0000"/>
                </a:solidFill>
              </a:rPr>
              <a:t>ثانياً: المياه الجوفية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029200"/>
          </a:xfrm>
        </p:spPr>
        <p:txBody>
          <a:bodyPr/>
          <a:lstStyle/>
          <a:p>
            <a:pPr algn="r" rtl="1"/>
            <a:r>
              <a:rPr lang="ar-JO" b="1" dirty="0" smtClean="0"/>
              <a:t>تقسم الاحواض المائية الى نوعين :</a:t>
            </a:r>
          </a:p>
          <a:p>
            <a:pPr algn="r" rtl="1"/>
            <a:r>
              <a:rPr lang="ar-JO" b="1" dirty="0" smtClean="0"/>
              <a:t>1-  أحواض متجددة وهي الاحواض القريبة من سطح الارض ويتم تغذيتها سنويا من مياه الامطار</a:t>
            </a:r>
          </a:p>
          <a:p>
            <a:pPr algn="r" rtl="1"/>
            <a:r>
              <a:rPr lang="ar-JO" b="1" dirty="0" smtClean="0"/>
              <a:t>2- أحواض غير متجددة وهي الاحواض التي تكونت عبر السنين نتيجة لمواسم مطرية غزيرة وتقع على اعماق كبيرة، كما يشكل الضخ الزائد منها الى نفاذها ونضوب مياهها وعدم تجددها </a:t>
            </a:r>
          </a:p>
          <a:p>
            <a:pPr algn="r" rtl="1"/>
            <a:r>
              <a:rPr lang="ar-JO" b="1" dirty="0" smtClean="0"/>
              <a:t>تقديرات مخزون المياه الجوفيه في المنطقة العربية تتفاوت بشكل كبير حيث تشير التقديرات انها تزيد عن 25 مليار م</a:t>
            </a:r>
            <a:r>
              <a:rPr lang="ar-JO" b="1" baseline="30000" dirty="0" smtClean="0"/>
              <a:t>3</a:t>
            </a:r>
            <a:r>
              <a:rPr lang="ar-JO" b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396B-3AE7-4B46-B22A-6D9C39436D29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396B-3AE7-4B46-B22A-6D9C39436D29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648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169128"/>
            <a:ext cx="5000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600" b="1" dirty="0" smtClean="0">
                <a:solidFill>
                  <a:srgbClr val="0033CC"/>
                </a:solidFill>
              </a:rPr>
              <a:t>الموارد المائية في الوطن العربي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8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/>
          <a:p>
            <a:r>
              <a:rPr lang="ar-JO" b="1" dirty="0" smtClean="0">
                <a:solidFill>
                  <a:srgbClr val="FF0000"/>
                </a:solidFill>
              </a:rPr>
              <a:t>ثالثاً </a:t>
            </a:r>
            <a:r>
              <a:rPr lang="ar-JO" b="1" dirty="0">
                <a:solidFill>
                  <a:srgbClr val="FF0000"/>
                </a:solidFill>
              </a:rPr>
              <a:t>مياه </a:t>
            </a:r>
            <a:r>
              <a:rPr lang="ar-JO" b="1" dirty="0" smtClean="0">
                <a:solidFill>
                  <a:srgbClr val="FF0000"/>
                </a:solidFill>
              </a:rPr>
              <a:t>الانهار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486400"/>
          </a:xfrm>
        </p:spPr>
        <p:txBody>
          <a:bodyPr/>
          <a:lstStyle/>
          <a:p>
            <a:pPr marL="0" indent="0" algn="r" rtl="1">
              <a:buNone/>
            </a:pPr>
            <a:r>
              <a:rPr lang="ar-JO" sz="2800" b="1" dirty="0" smtClean="0"/>
              <a:t>لا </a:t>
            </a:r>
            <a:r>
              <a:rPr lang="ar-JO" sz="2800" b="1" dirty="0"/>
              <a:t>يتجاوز عدد الأنهار في الوطن العربي خمسين نهرا بما في ذلك روافد النيل ودجلة </a:t>
            </a:r>
            <a:r>
              <a:rPr lang="ar-JO" sz="2800" b="1" dirty="0" smtClean="0"/>
              <a:t>والفرات. 35</a:t>
            </a:r>
            <a:r>
              <a:rPr lang="ar-JO" sz="2800" b="1" dirty="0"/>
              <a:t>% الانهار الموجودة داخل الوطن العربى مصادرها خارج </a:t>
            </a:r>
            <a:r>
              <a:rPr lang="ar-JO" sz="2800" b="1" dirty="0" smtClean="0"/>
              <a:t>حدوده، انواعها:</a:t>
            </a:r>
            <a:endParaRPr lang="ar-JO" sz="2800" b="1" dirty="0"/>
          </a:p>
          <a:p>
            <a:pPr marL="0" indent="0" algn="r" rtl="1">
              <a:buNone/>
            </a:pPr>
            <a:r>
              <a:rPr lang="ar-JO" sz="2800" b="1" dirty="0"/>
              <a:t>1- </a:t>
            </a:r>
            <a:r>
              <a:rPr lang="ar-JO" sz="2800" b="1" dirty="0">
                <a:solidFill>
                  <a:srgbClr val="0033CC"/>
                </a:solidFill>
              </a:rPr>
              <a:t>الانهار الطويلة </a:t>
            </a:r>
            <a:r>
              <a:rPr lang="ar-JO" sz="2800" b="1" dirty="0"/>
              <a:t>: وهي النيل ودجلة والفرات </a:t>
            </a:r>
          </a:p>
          <a:p>
            <a:pPr marL="0" indent="0" algn="r" rtl="1">
              <a:buNone/>
            </a:pPr>
            <a:r>
              <a:rPr lang="ar-JO" sz="2800" b="1" dirty="0">
                <a:solidFill>
                  <a:srgbClr val="0033CC"/>
                </a:solidFill>
              </a:rPr>
              <a:t>2- الانهار القصيرة </a:t>
            </a:r>
            <a:r>
              <a:rPr lang="ar-JO" sz="2800" b="1" dirty="0"/>
              <a:t>: وهي انهار بلاد الشام </a:t>
            </a:r>
            <a:r>
              <a:rPr lang="ar-JO" sz="2800" b="1" dirty="0" smtClean="0"/>
              <a:t>وانهار المغرب </a:t>
            </a:r>
            <a:r>
              <a:rPr lang="ar-JO" sz="2800" b="1" dirty="0"/>
              <a:t>العربي وانهار الصومال وارتيريا .</a:t>
            </a:r>
          </a:p>
          <a:p>
            <a:pPr marL="0" indent="0" algn="r" rtl="1">
              <a:buNone/>
            </a:pPr>
            <a:r>
              <a:rPr lang="ar-JO" sz="2800" b="1" dirty="0"/>
              <a:t>3- </a:t>
            </a:r>
            <a:r>
              <a:rPr lang="ar-JO" sz="2800" b="1" dirty="0">
                <a:solidFill>
                  <a:srgbClr val="0033CC"/>
                </a:solidFill>
              </a:rPr>
              <a:t>الانهار الداخلية</a:t>
            </a:r>
            <a:r>
              <a:rPr lang="ar-JO" sz="2800" b="1" dirty="0"/>
              <a:t> : واهمها نهر الاردن ونهر بردى .</a:t>
            </a:r>
          </a:p>
          <a:p>
            <a:pPr marL="0" indent="0" algn="r" rtl="1">
              <a:buNone/>
            </a:pPr>
            <a:r>
              <a:rPr lang="ar-JO" sz="2800" b="1" dirty="0"/>
              <a:t>هناك ثلاثة انهار كبيرة يكون تصريف جميع مياهها 80% من مجموع كمية المياه السطحية في الوطن العربي تلك هي ( النيل ) في مصر </a:t>
            </a:r>
            <a:r>
              <a:rPr lang="ar-JO" sz="2800" b="1" dirty="0" smtClean="0"/>
              <a:t>والسودان و(دجلة والفرات) </a:t>
            </a:r>
            <a:r>
              <a:rPr lang="ar-JO" sz="2800" b="1" dirty="0"/>
              <a:t>في العراق و سوريا </a:t>
            </a:r>
            <a:r>
              <a:rPr lang="ar-JO" sz="2800" b="1" dirty="0" smtClean="0"/>
              <a:t>وتعتمد </a:t>
            </a:r>
            <a:r>
              <a:rPr lang="ar-JO" sz="2800" b="1" dirty="0"/>
              <a:t>على مياهها 90% من الاراضي التي تسقى بالري في الوطن</a:t>
            </a:r>
            <a:r>
              <a:rPr lang="ar-JO" sz="2800" b="1" dirty="0" smtClean="0"/>
              <a:t>. يبين الجدول التالي كميات المياه السطحية المتاحة والمحتملة في المنطقة العربية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396B-3AE7-4B46-B22A-6D9C39436D29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3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02" y="104018"/>
            <a:ext cx="5790098" cy="61443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17590-D21F-44B3-A16F-62559AB54393}" type="datetime1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JO" smtClean="0"/>
              <a:t>الدكتور مصطفى القيسي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396B-3AE7-4B46-B22A-6D9C39436D29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941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2_Default Design</vt:lpstr>
      <vt:lpstr>مشكلة المياه في الشرق الأوسط  (مثال الاردن)</vt:lpstr>
      <vt:lpstr>مصادر المياه في الشرق الأوسط</vt:lpstr>
      <vt:lpstr>خارطة لمنطقة الشرق الاوسط ويظهر عليها حوضي دجلة والفرات ونهر الاردن </vt:lpstr>
      <vt:lpstr>مصادر المياه في الشرق الاوسط</vt:lpstr>
      <vt:lpstr>مياه الامطار</vt:lpstr>
      <vt:lpstr>ثانياً: المياه الجوفية</vt:lpstr>
      <vt:lpstr>PowerPoint Presentation</vt:lpstr>
      <vt:lpstr>ثالثاً مياه الانهار</vt:lpstr>
      <vt:lpstr>PowerPoint Presentation</vt:lpstr>
      <vt:lpstr>مشكلة المياه فى الوطن العربى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مصادر المياه في الأردن</dc:title>
  <dc:creator>Dr Mustafa Al Kuisi</dc:creator>
  <cp:lastModifiedBy>Kerstin Wilsch</cp:lastModifiedBy>
  <cp:revision>65</cp:revision>
  <cp:lastPrinted>2013-03-12T18:59:06Z</cp:lastPrinted>
  <dcterms:created xsi:type="dcterms:W3CDTF">2013-02-22T08:34:57Z</dcterms:created>
  <dcterms:modified xsi:type="dcterms:W3CDTF">2013-03-12T19:10:46Z</dcterms:modified>
</cp:coreProperties>
</file>