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2"/>
  </p:notesMasterIdLst>
  <p:sldIdLst>
    <p:sldId id="256" r:id="rId2"/>
    <p:sldId id="285" r:id="rId3"/>
    <p:sldId id="286" r:id="rId4"/>
    <p:sldId id="287" r:id="rId5"/>
    <p:sldId id="279" r:id="rId6"/>
    <p:sldId id="276" r:id="rId7"/>
    <p:sldId id="258" r:id="rId8"/>
    <p:sldId id="259" r:id="rId9"/>
    <p:sldId id="257" r:id="rId10"/>
    <p:sldId id="260" r:id="rId11"/>
    <p:sldId id="261" r:id="rId12"/>
    <p:sldId id="262" r:id="rId13"/>
    <p:sldId id="263" r:id="rId14"/>
    <p:sldId id="282" r:id="rId15"/>
    <p:sldId id="265" r:id="rId16"/>
    <p:sldId id="289" r:id="rId17"/>
    <p:sldId id="290" r:id="rId18"/>
    <p:sldId id="283" r:id="rId19"/>
    <p:sldId id="278" r:id="rId20"/>
    <p:sldId id="288"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9"/>
    <p:restoredTop sz="80179"/>
  </p:normalViewPr>
  <p:slideViewPr>
    <p:cSldViewPr snapToGrid="0" snapToObjects="1">
      <p:cViewPr>
        <p:scale>
          <a:sx n="106" d="100"/>
          <a:sy n="106" d="100"/>
        </p:scale>
        <p:origin x="1056" y="-4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3C7704-3177-0F4A-BA33-64556869BC95}" type="datetimeFigureOut">
              <a:rPr lang="en-US" smtClean="0"/>
              <a:t>2/13/19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A1DD48-8F39-644B-B6DB-E805EE8851F9}" type="slidenum">
              <a:rPr lang="en-US" smtClean="0"/>
              <a:t>‹#›</a:t>
            </a:fld>
            <a:endParaRPr lang="en-US"/>
          </a:p>
        </p:txBody>
      </p:sp>
    </p:spTree>
    <p:extLst>
      <p:ext uri="{BB962C8B-B14F-4D97-AF65-F5344CB8AC3E}">
        <p14:creationId xmlns:p14="http://schemas.microsoft.com/office/powerpoint/2010/main" val="34091843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bijan.com/en/collections/wearable-art" TargetMode="External"/><Relationship Id="rId4" Type="http://schemas.openxmlformats.org/officeDocument/2006/relationships/hyperlink" Target="https://www.washingtonpost.com/news/local/wp/2018/08/01/paul-manafort-trial-day-two/?utm_term=.5154ba71a394"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kern="1200" dirty="0" smtClean="0">
                <a:solidFill>
                  <a:schemeClr val="tx1"/>
                </a:solidFill>
                <a:effectLst/>
                <a:latin typeface="+mn-lt"/>
                <a:ea typeface="+mn-ea"/>
                <a:cs typeface="+mn-cs"/>
              </a:rPr>
              <a:t>After all, most everybody wants to be middle class, it seems. And most people consider themselves middle class, regardless of the criteria used or the evidence to support it. So it makes sense for politicians and the media to fawn all over this group, since even those who might not be middle class still consider themselves as such.” (https://</a:t>
            </a:r>
            <a:r>
              <a:rPr lang="en-US" sz="1200" b="0" i="0" kern="1200" dirty="0" err="1" smtClean="0">
                <a:solidFill>
                  <a:schemeClr val="tx1"/>
                </a:solidFill>
                <a:effectLst/>
                <a:latin typeface="+mn-lt"/>
                <a:ea typeface="+mn-ea"/>
                <a:cs typeface="+mn-cs"/>
              </a:rPr>
              <a:t>uncgbls.wordpress.com</a:t>
            </a:r>
            <a:r>
              <a:rPr lang="en-US" sz="1200" b="0" i="0" kern="1200" dirty="0" smtClean="0">
                <a:solidFill>
                  <a:schemeClr val="tx1"/>
                </a:solidFill>
                <a:effectLst/>
                <a:latin typeface="+mn-lt"/>
                <a:ea typeface="+mn-ea"/>
                <a:cs typeface="+mn-cs"/>
              </a:rPr>
              <a:t>/2015/01/26/the-madness-of-the-middle-class/, accessed 2-13-19).</a:t>
            </a:r>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2</a:t>
            </a:fld>
            <a:endParaRPr lang="en-US"/>
          </a:p>
        </p:txBody>
      </p:sp>
    </p:spTree>
    <p:extLst>
      <p:ext uri="{BB962C8B-B14F-4D97-AF65-F5344CB8AC3E}">
        <p14:creationId xmlns:p14="http://schemas.microsoft.com/office/powerpoint/2010/main" val="61280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Zweig asks, </a:t>
            </a:r>
            <a:r>
              <a:rPr lang="en-US" sz="1200" kern="1200" dirty="0" smtClean="0">
                <a:solidFill>
                  <a:schemeClr val="tx1"/>
                </a:solidFill>
                <a:effectLst/>
                <a:latin typeface="+mn-lt"/>
                <a:ea typeface="+mn-ea"/>
                <a:cs typeface="+mn-cs"/>
              </a:rPr>
              <a:t>What is the middle class in the middle of? 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Zweig uses the example of the family doctor: What that has actually meant is the penetration of big business and capitalist methods into the medical work process, in the doctor's office as well as the hospital. Under this regime, doctors are increasingly being changed into -- many would say, ``reduced to' -- employees, more like skilled craftsmen, less like independent agents. In response, some doctors are turning to unions for protection. To some extent they are concerned about their incomes. But in most of these unionization efforts, the real spur driving doctors to unions is the question of power and autonomy in their work life. 15-16</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teachers, social workers, and other professionals I place in the middle class already think of themselves as workers. Others resist any association with people who are not professional and identify more closely with the capitalist class in their values and political leanings. In politics, as in economics, people in the middle class are in the middle, more or less strongly identifying themselves with labor or with capital, depending on their particular situation and depending on the relative power of working class movements compared with the power capitalists can demonstrate. 16</a:t>
            </a:r>
            <a:endParaRPr lang="en-US" dirty="0" smtClean="0"/>
          </a:p>
        </p:txBody>
      </p:sp>
      <p:sp>
        <p:nvSpPr>
          <p:cNvPr id="4" name="Slide Number Placeholder 3"/>
          <p:cNvSpPr>
            <a:spLocks noGrp="1"/>
          </p:cNvSpPr>
          <p:nvPr>
            <p:ph type="sldNum" sz="quarter" idx="10"/>
          </p:nvPr>
        </p:nvSpPr>
        <p:spPr/>
        <p:txBody>
          <a:bodyPr/>
          <a:lstStyle/>
          <a:p>
            <a:fld id="{44A1DD48-8F39-644B-B6DB-E805EE8851F9}" type="slidenum">
              <a:rPr lang="en-US" smtClean="0"/>
              <a:t>13</a:t>
            </a:fld>
            <a:endParaRPr lang="en-US"/>
          </a:p>
        </p:txBody>
      </p:sp>
    </p:spTree>
    <p:extLst>
      <p:ext uri="{BB962C8B-B14F-4D97-AF65-F5344CB8AC3E}">
        <p14:creationId xmlns:p14="http://schemas.microsoft.com/office/powerpoint/2010/main" val="90785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of these frames is</a:t>
            </a:r>
            <a:r>
              <a:rPr lang="en-US" baseline="0" dirty="0" smtClean="0"/>
              <a:t> evident in the </a:t>
            </a:r>
            <a:r>
              <a:rPr lang="en-US" i="1" baseline="0" dirty="0" smtClean="0"/>
              <a:t>Keeping Up with the Kardashians </a:t>
            </a:r>
            <a:r>
              <a:rPr lang="en-US" i="0" baseline="0" dirty="0" smtClean="0"/>
              <a:t>episode for today?</a:t>
            </a:r>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14</a:t>
            </a:fld>
            <a:endParaRPr lang="en-US"/>
          </a:p>
        </p:txBody>
      </p:sp>
    </p:spTree>
    <p:extLst>
      <p:ext uri="{BB962C8B-B14F-4D97-AF65-F5344CB8AC3E}">
        <p14:creationId xmlns:p14="http://schemas.microsoft.com/office/powerpoint/2010/main" val="77478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we look at the class structure of the United States, then, we see that neither the working nor the middle class is uniform in gender, racial, or ethnic composition. Each class presents a mosaic. Looking at the mosaic another way, we see that gender, racial, and ethnic groups are also not uniform. Each is divided by class. This complex set of relationships and identities is what we have to sort through to make sense of and then influence the politics and economics of U.S. society.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Fifty Shades of Grey</a:t>
            </a:r>
            <a:r>
              <a:rPr lang="en-US" sz="1200" b="1" kern="1200" dirty="0" smtClean="0">
                <a:solidFill>
                  <a:schemeClr val="tx1"/>
                </a:solidFill>
                <a:effectLst/>
                <a:latin typeface="+mn-lt"/>
                <a:ea typeface="+mn-ea"/>
                <a:cs typeface="+mn-cs"/>
              </a:rPr>
              <a:t> has topped best-seller lists around the world, selling over 125 million copies worldwide by June 2015. It has been translated into 52 languages, and set a record in the United Kingdom as the fastest-selling paperback of all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Classes are formed in the dynamics of power and wealth creation and are by their nature a bit messy. Classes are more complicated, more interesting, and more real than the arbitrary income levels used to define class in the conventional wisdom.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15</a:t>
            </a:fld>
            <a:endParaRPr lang="en-US"/>
          </a:p>
        </p:txBody>
      </p:sp>
    </p:spTree>
    <p:extLst>
      <p:ext uri="{BB962C8B-B14F-4D97-AF65-F5344CB8AC3E}">
        <p14:creationId xmlns:p14="http://schemas.microsoft.com/office/powerpoint/2010/main" val="265930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kern="1200" dirty="0" smtClean="0">
                <a:solidFill>
                  <a:schemeClr val="tx1"/>
                </a:solidFill>
                <a:effectLst/>
                <a:latin typeface="+mn-lt"/>
                <a:ea typeface="+mn-ea"/>
                <a:cs typeface="+mn-cs"/>
              </a:rPr>
              <a:t>The jury and public has been told of some massive shopping sprees during the trial. Ronald Wall, the CFO of House of </a:t>
            </a:r>
            <a:r>
              <a:rPr lang="en-US" sz="1200" b="0" i="0" kern="1200" dirty="0" err="1" smtClean="0">
                <a:solidFill>
                  <a:schemeClr val="tx1"/>
                </a:solidFill>
                <a:effectLst/>
                <a:latin typeface="+mn-lt"/>
                <a:ea typeface="+mn-ea"/>
                <a:cs typeface="+mn-cs"/>
              </a:rPr>
              <a:t>Bijan</a:t>
            </a:r>
            <a:r>
              <a:rPr lang="en-US" sz="1200" b="0" i="0" kern="1200" dirty="0" smtClean="0">
                <a:solidFill>
                  <a:schemeClr val="tx1"/>
                </a:solidFill>
                <a:effectLst/>
                <a:latin typeface="+mn-lt"/>
                <a:ea typeface="+mn-ea"/>
                <a:cs typeface="+mn-cs"/>
              </a:rPr>
              <a:t>, a Beverly Hills boutique that sells </a:t>
            </a:r>
            <a:r>
              <a:rPr lang="en-US" sz="1200" b="0" i="0" u="none" strike="noStrike" kern="1200" dirty="0" smtClean="0">
                <a:solidFill>
                  <a:schemeClr val="tx1"/>
                </a:solidFill>
                <a:effectLst/>
                <a:latin typeface="+mn-lt"/>
                <a:ea typeface="+mn-ea"/>
                <a:cs typeface="+mn-cs"/>
                <a:hlinkClick r:id="rId3"/>
              </a:rPr>
              <a:t>“wearable art”</a:t>
            </a:r>
            <a:r>
              <a:rPr lang="en-US" sz="1200" b="0" i="0" kern="1200" dirty="0" smtClean="0">
                <a:solidFill>
                  <a:schemeClr val="tx1"/>
                </a:solidFill>
                <a:effectLst/>
                <a:latin typeface="+mn-lt"/>
                <a:ea typeface="+mn-ea"/>
                <a:cs typeface="+mn-cs"/>
              </a:rPr>
              <a:t> and calls itself “the world’s most expensive store,” </a:t>
            </a:r>
            <a:r>
              <a:rPr lang="en-US" sz="1200" b="0" i="0" u="none" strike="noStrike" kern="1200" dirty="0" smtClean="0">
                <a:solidFill>
                  <a:schemeClr val="tx1"/>
                </a:solidFill>
                <a:effectLst/>
                <a:latin typeface="+mn-lt"/>
                <a:ea typeface="+mn-ea"/>
                <a:cs typeface="+mn-cs"/>
                <a:hlinkClick r:id="rId4"/>
              </a:rPr>
              <a:t>testified Wednesday</a:t>
            </a:r>
            <a:r>
              <a:rPr lang="en-US" sz="1200" b="0" i="0" kern="1200" dirty="0" smtClean="0">
                <a:solidFill>
                  <a:schemeClr val="tx1"/>
                </a:solidFill>
                <a:effectLst/>
                <a:latin typeface="+mn-lt"/>
                <a:ea typeface="+mn-ea"/>
                <a:cs typeface="+mn-cs"/>
              </a:rPr>
              <a:t> that </a:t>
            </a:r>
            <a:r>
              <a:rPr lang="en-US" sz="1200" b="0" i="0" kern="1200" dirty="0" err="1" smtClean="0">
                <a:solidFill>
                  <a:schemeClr val="tx1"/>
                </a:solidFill>
                <a:effectLst/>
                <a:latin typeface="+mn-lt"/>
                <a:ea typeface="+mn-ea"/>
                <a:cs typeface="+mn-cs"/>
              </a:rPr>
              <a:t>Manafort</a:t>
            </a:r>
            <a:r>
              <a:rPr lang="en-US" sz="1200" b="0" i="0" kern="1200" dirty="0" smtClean="0">
                <a:solidFill>
                  <a:schemeClr val="tx1"/>
                </a:solidFill>
                <a:effectLst/>
                <a:latin typeface="+mn-lt"/>
                <a:ea typeface="+mn-ea"/>
                <a:cs typeface="+mn-cs"/>
              </a:rPr>
              <a:t> spent $334,000 there over two years. Luxury menswear seller Maximillian </a:t>
            </a:r>
            <a:r>
              <a:rPr lang="en-US" sz="1200" b="0" i="0" kern="1200" dirty="0" err="1" smtClean="0">
                <a:solidFill>
                  <a:schemeClr val="tx1"/>
                </a:solidFill>
                <a:effectLst/>
                <a:latin typeface="+mn-lt"/>
                <a:ea typeface="+mn-ea"/>
                <a:cs typeface="+mn-cs"/>
              </a:rPr>
              <a:t>Katzman</a:t>
            </a:r>
            <a:r>
              <a:rPr lang="en-US" sz="1200" b="0" i="0" kern="1200" dirty="0" smtClean="0">
                <a:solidFill>
                  <a:schemeClr val="tx1"/>
                </a:solidFill>
                <a:effectLst/>
                <a:latin typeface="+mn-lt"/>
                <a:ea typeface="+mn-ea"/>
                <a:cs typeface="+mn-cs"/>
              </a:rPr>
              <a:t> told the jury that </a:t>
            </a:r>
            <a:r>
              <a:rPr lang="en-US" sz="1200" b="0" i="0" kern="1200" dirty="0" err="1" smtClean="0">
                <a:solidFill>
                  <a:schemeClr val="tx1"/>
                </a:solidFill>
                <a:effectLst/>
                <a:latin typeface="+mn-lt"/>
                <a:ea typeface="+mn-ea"/>
                <a:cs typeface="+mn-cs"/>
              </a:rPr>
              <a:t>Manafort</a:t>
            </a:r>
            <a:r>
              <a:rPr lang="en-US" sz="1200" b="0" i="0" kern="1200" dirty="0" smtClean="0">
                <a:solidFill>
                  <a:schemeClr val="tx1"/>
                </a:solidFill>
                <a:effectLst/>
                <a:latin typeface="+mn-lt"/>
                <a:ea typeface="+mn-ea"/>
                <a:cs typeface="+mn-cs"/>
              </a:rPr>
              <a:t> paid upwards of $929,000 at the now-closed Alan Couture between 2010 and 2014, mostly for suits.”</a:t>
            </a:r>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16</a:t>
            </a:fld>
            <a:endParaRPr lang="en-US"/>
          </a:p>
        </p:txBody>
      </p:sp>
    </p:spTree>
    <p:extLst>
      <p:ext uri="{BB962C8B-B14F-4D97-AF65-F5344CB8AC3E}">
        <p14:creationId xmlns:p14="http://schemas.microsoft.com/office/powerpoint/2010/main" val="202404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impoverished most likely to receive sympathetic media portrayal are children, the elderly, and the chronically ill” (Kendall, 95)</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Negative</a:t>
            </a:r>
            <a:r>
              <a:rPr lang="en-US" sz="1200" kern="1200" baseline="0" dirty="0" smtClean="0">
                <a:solidFill>
                  <a:schemeClr val="tx1"/>
                </a:solidFill>
                <a:effectLst/>
                <a:latin typeface="+mn-lt"/>
                <a:ea typeface="+mn-ea"/>
                <a:cs typeface="+mn-cs"/>
              </a:rPr>
              <a:t> image=framing:  dependency and deviance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topics that frequently form the subject of such framing are welfare programs and homelessness” (Kendall, 99)</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18</a:t>
            </a:fld>
            <a:endParaRPr lang="en-US"/>
          </a:p>
        </p:txBody>
      </p:sp>
    </p:spTree>
    <p:extLst>
      <p:ext uri="{BB962C8B-B14F-4D97-AF65-F5344CB8AC3E}">
        <p14:creationId xmlns:p14="http://schemas.microsoft.com/office/powerpoint/2010/main" val="207650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the officer abuse his power? </a:t>
            </a:r>
          </a:p>
          <a:p>
            <a:r>
              <a:rPr lang="en-US" dirty="0" smtClean="0"/>
              <a:t>Do the consequences of abuse of power by the more powerful classes trickle down to the lower classes?</a:t>
            </a:r>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19</a:t>
            </a:fld>
            <a:endParaRPr lang="en-US"/>
          </a:p>
        </p:txBody>
      </p:sp>
    </p:spTree>
    <p:extLst>
      <p:ext uri="{BB962C8B-B14F-4D97-AF65-F5344CB8AC3E}">
        <p14:creationId xmlns:p14="http://schemas.microsoft.com/office/powerpoint/2010/main" val="99883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dqydj.com</a:t>
            </a:r>
            <a:r>
              <a:rPr lang="en-US" dirty="0" smtClean="0"/>
              <a:t>/net-worth-in-the-united-states-zooming-in-on-the-top-centiles/</a:t>
            </a:r>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3</a:t>
            </a:fld>
            <a:endParaRPr lang="en-US"/>
          </a:p>
        </p:txBody>
      </p:sp>
    </p:spTree>
    <p:extLst>
      <p:ext uri="{BB962C8B-B14F-4D97-AF65-F5344CB8AC3E}">
        <p14:creationId xmlns:p14="http://schemas.microsoft.com/office/powerpoint/2010/main" val="216052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numbers calculated from 2013 Survey of Consumer Finances </a:t>
            </a:r>
            <a:r>
              <a:rPr lang="en-US" sz="1200" kern="1200" dirty="0" err="1" smtClean="0">
                <a:solidFill>
                  <a:schemeClr val="tx1"/>
                </a:solidFill>
                <a:effectLst/>
                <a:latin typeface="+mn-lt"/>
                <a:ea typeface="+mn-ea"/>
                <a:cs typeface="+mn-cs"/>
              </a:rPr>
              <a:t>microdata</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4</a:t>
            </a:fld>
            <a:endParaRPr lang="en-US"/>
          </a:p>
        </p:txBody>
      </p:sp>
    </p:spTree>
    <p:extLst>
      <p:ext uri="{BB962C8B-B14F-4D97-AF65-F5344CB8AC3E}">
        <p14:creationId xmlns:p14="http://schemas.microsoft.com/office/powerpoint/2010/main" val="103170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factors do you think are the most important in defining social class?  What factors differentiate various groups such as the “ruling class,’ the “middle class,” the “working class,” and the “poor/underclass”?</a:t>
            </a:r>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5</a:t>
            </a:fld>
            <a:endParaRPr lang="en-US"/>
          </a:p>
        </p:txBody>
      </p:sp>
    </p:spTree>
    <p:extLst>
      <p:ext uri="{BB962C8B-B14F-4D97-AF65-F5344CB8AC3E}">
        <p14:creationId xmlns:p14="http://schemas.microsoft.com/office/powerpoint/2010/main" val="189550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owning the businesses, they have the money and social status, and, with these, power to influence the political and cultural life of the country. Their influence tends to define everyone's opportunities and limits according to what will be good for capitalists, what will continue, broaden, and deepen their power. Sometimes this power is visible; when it is not, it just is, baked in the cake. (Zweig,</a:t>
            </a:r>
            <a:r>
              <a:rPr lang="en-US" sz="1200" kern="1200" baseline="0" dirty="0" smtClean="0">
                <a:solidFill>
                  <a:schemeClr val="tx1"/>
                </a:solidFill>
                <a:effectLst/>
                <a:latin typeface="+mn-lt"/>
                <a:ea typeface="+mn-ea"/>
                <a:cs typeface="+mn-cs"/>
              </a:rPr>
              <a:t> 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Capitalist class = </a:t>
            </a:r>
            <a:r>
              <a:rPr lang="en-US" sz="1200" kern="1200" baseline="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 </a:t>
            </a:r>
            <a:r>
              <a:rPr lang="en-US" sz="1200" kern="1200" dirty="0" smtClean="0">
                <a:solidFill>
                  <a:schemeClr val="tx1"/>
                </a:solidFill>
                <a:effectLst/>
                <a:latin typeface="+mn-lt"/>
                <a:ea typeface="+mn-ea"/>
                <a:cs typeface="+mn-cs"/>
              </a:rPr>
              <a:t>class with whom workers are most directly engaged. (14)</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makes sense to distinguish between big and small capitalists, to recognize the difference in power they have over their workers, in the market and in the political arena. Ross Perot and David Rockefeller don't belong in the same class as the guy who has a small plumbing business and employs an occasional helper when work is steady. 14</a:t>
            </a:r>
            <a:endParaRPr lang="en-US" dirty="0" smtClean="0"/>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8</a:t>
            </a:fld>
            <a:endParaRPr lang="en-US"/>
          </a:p>
        </p:txBody>
      </p:sp>
    </p:spTree>
    <p:extLst>
      <p:ext uri="{BB962C8B-B14F-4D97-AF65-F5344CB8AC3E}">
        <p14:creationId xmlns:p14="http://schemas.microsoft.com/office/powerpoint/2010/main" val="130444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relative decline of blue-collar factory </a:t>
            </a:r>
            <a:r>
              <a:rPr lang="en-US" dirty="0" smtClean="0"/>
              <a:t>employment and </a:t>
            </a:r>
            <a:r>
              <a:rPr lang="en-US" dirty="0" smtClean="0"/>
              <a:t>the rise of white-collar service jobs is supposed to show that the working class is history. The fact that we no longer see pitched battles between masses of workers and squads of armed goons hired by the company to kill the union organizers is </a:t>
            </a:r>
            <a:r>
              <a:rPr lang="en-US" b="1" dirty="0" smtClean="0"/>
              <a:t>taken as proof that class struggle is over, that we've outgrown that sordid past</a:t>
            </a:r>
            <a:r>
              <a:rPr lang="en-US" dirty="0" smtClean="0"/>
              <a:t>. In short, the conventional wisdom is that post-industrial society is not industrial society. </a:t>
            </a:r>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9</a:t>
            </a:fld>
            <a:endParaRPr lang="en-US"/>
          </a:p>
        </p:txBody>
      </p:sp>
    </p:spTree>
    <p:extLst>
      <p:ext uri="{BB962C8B-B14F-4D97-AF65-F5344CB8AC3E}">
        <p14:creationId xmlns:p14="http://schemas.microsoft.com/office/powerpoint/2010/main" val="120734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be in the working class is to be in a place of relative vulnerability -- on the job, in the market, in politics and culture. On the job, most workers have little control over the pace and content of their work. They show up, a supervisor shows them the job, and they do it. The job may be skilled or unskilled, white collar or blue collar, in any one of thousands of occupations. Whatever the particulars, most jobs share a basic powerlessness in relation to the authority of the owner and the owner's representatives who are there to supervise and control the workforce. (Zweig, 14)</a:t>
            </a:r>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10</a:t>
            </a:fld>
            <a:endParaRPr lang="en-US"/>
          </a:p>
        </p:txBody>
      </p:sp>
    </p:spTree>
    <p:extLst>
      <p:ext uri="{BB962C8B-B14F-4D97-AF65-F5344CB8AC3E}">
        <p14:creationId xmlns:p14="http://schemas.microsoft.com/office/powerpoint/2010/main" val="4002931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Capitalists and workers are not the only classes in America. There is also a middle class, made up of professional people, supervisors and managers, and small business owners. We will see that it makes sense to put some people who are technically capitalists, those who own small businesses, into the middle class rather than the capitalist class, because of the very real differences in power that separate large and small business. </a:t>
            </a:r>
            <a:r>
              <a:rPr lang="en-US" dirty="0" smtClean="0"/>
              <a:t>(Zweig, 15)</a:t>
            </a:r>
            <a:endParaRPr lang="en-US" dirty="0" smtClean="0"/>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11</a:t>
            </a:fld>
            <a:endParaRPr lang="en-US"/>
          </a:p>
        </p:txBody>
      </p:sp>
    </p:spTree>
    <p:extLst>
      <p:ext uri="{BB962C8B-B14F-4D97-AF65-F5344CB8AC3E}">
        <p14:creationId xmlns:p14="http://schemas.microsoft.com/office/powerpoint/2010/main" val="27352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entire U.S. ruling class could easily be seated in Yankee Stadium, which holds 57,000 people.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identify 200,000 or so individuals who together constitute the governing boards of national-scale corporations. They are the ``captains of industry'' who dominate the U.S. economy, the two-tenths of one percent of the private sector workforce who are the core of the capitalist class. From among these directors, a few tens of thousands sit on two or more boards and form a pattern of interlocking directorships among the major banks and non-financial corporations. This network, together with the top-level political and cultural leaders aligned with it, can fairly be called the ``ruling class.’’ </a:t>
            </a:r>
            <a:r>
              <a:rPr lang="en-US" dirty="0" smtClean="0"/>
              <a:t>(Zweig, 15)</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4A1DD48-8F39-644B-B6DB-E805EE8851F9}" type="slidenum">
              <a:rPr lang="en-US" smtClean="0"/>
              <a:t>12</a:t>
            </a:fld>
            <a:endParaRPr lang="en-US"/>
          </a:p>
        </p:txBody>
      </p:sp>
    </p:spTree>
    <p:extLst>
      <p:ext uri="{BB962C8B-B14F-4D97-AF65-F5344CB8AC3E}">
        <p14:creationId xmlns:p14="http://schemas.microsoft.com/office/powerpoint/2010/main" val="2906832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fld id="{66C3AB34-52D1-BF41-8745-A40109BF75FC}" type="slidenum">
              <a:rPr lang="en-US" smtClean="0"/>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5BDFAAE-4F8C-0A4A-8550-829BBD412E70}"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13BFCEF-0DA4-1941-912F-F9D3B3742BA8}"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CEE01F5-F86D-CC40-8F11-ED80212A3A78}"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AF979C-A2C7-C741-B288-2FF9C79DF640}"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ECCD473-7DDD-E342-A131-CCCD9EFC2477}"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C5911DF3-EE0B-8749-9021-27CA6C78CEB4}"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DA52895-726A-D847-8FC9-8C975DFEF2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E7E86508-7F41-AB45-BB07-A21E5B3D4430}"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EEE7F1A-82F5-8B41-9CE3-31243A3F2DBE}"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9AB3005-D622-414D-A53B-9BBF53C37579}"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54CCB08-A1F2-F142-8070-914BA6BA4048}"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p:fade/>
  </p:transition>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s://qz.com/quartzy/1346834/how-did-paul-manafort-spend-1-3-million-on-suits/"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hyperlink" Target="https://qz.com/quartzy/1346834/how-did-paul-manafort-spend-1-3-million-on-sui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uncgbls.wordpress.com/2015/01/26/the-madness-of-the-middle-class/"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dqydj.com/net-worth-in-the-united-states-zooming-in-on-the-top-centiles/"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dqydj.com/net-worth-in-the-united-states-zooming-in-on-the-top-centiles/"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Defining Social Class</a:t>
            </a:r>
            <a:endParaRPr lang="en-US" sz="6000" dirty="0"/>
          </a:p>
        </p:txBody>
      </p:sp>
      <p:sp>
        <p:nvSpPr>
          <p:cNvPr id="3" name="Subtitle 2"/>
          <p:cNvSpPr>
            <a:spLocks noGrp="1"/>
          </p:cNvSpPr>
          <p:nvPr>
            <p:ph type="subTitle" idx="1"/>
          </p:nvPr>
        </p:nvSpPr>
        <p:spPr>
          <a:xfrm>
            <a:off x="976988" y="4953000"/>
            <a:ext cx="7229714" cy="1219200"/>
          </a:xfrm>
        </p:spPr>
        <p:txBody>
          <a:bodyPr>
            <a:normAutofit/>
          </a:bodyPr>
          <a:lstStyle/>
          <a:p>
            <a:r>
              <a:rPr lang="en-US" sz="2000" dirty="0" smtClean="0"/>
              <a:t>Kendall, </a:t>
            </a:r>
            <a:r>
              <a:rPr lang="en-US" sz="2000" i="1" dirty="0" smtClean="0"/>
              <a:t>Framing Class</a:t>
            </a:r>
            <a:r>
              <a:rPr lang="en-US" sz="2000" dirty="0" smtClean="0"/>
              <a:t> (2011)</a:t>
            </a:r>
            <a:endParaRPr lang="en-US" sz="2000" i="1" dirty="0" smtClean="0"/>
          </a:p>
          <a:p>
            <a:r>
              <a:rPr lang="en-US" sz="2000" dirty="0" smtClean="0"/>
              <a:t>Michael Zweig, </a:t>
            </a:r>
            <a:r>
              <a:rPr lang="en-US" sz="2000" i="1" dirty="0" smtClean="0"/>
              <a:t>The Working-Class Majority </a:t>
            </a:r>
            <a:r>
              <a:rPr lang="en-US" sz="2000" dirty="0" smtClean="0"/>
              <a:t>(2000)</a:t>
            </a:r>
            <a:endParaRPr lang="en-US" sz="2000" dirty="0"/>
          </a:p>
        </p:txBody>
      </p:sp>
      <p:pic>
        <p:nvPicPr>
          <p:cNvPr id="4" name="Picture 3"/>
          <p:cNvPicPr>
            <a:picLocks noChangeAspect="1"/>
          </p:cNvPicPr>
          <p:nvPr/>
        </p:nvPicPr>
        <p:blipFill>
          <a:blip r:embed="rId2"/>
          <a:stretch>
            <a:fillRect/>
          </a:stretch>
        </p:blipFill>
        <p:spPr>
          <a:xfrm>
            <a:off x="2369196" y="254001"/>
            <a:ext cx="4701757" cy="3421948"/>
          </a:xfrm>
          <a:prstGeom prst="rect">
            <a:avLst/>
          </a:prstGeom>
        </p:spPr>
      </p:pic>
    </p:spTree>
    <p:extLst>
      <p:ext uri="{BB962C8B-B14F-4D97-AF65-F5344CB8AC3E}">
        <p14:creationId xmlns:p14="http://schemas.microsoft.com/office/powerpoint/2010/main" val="26756761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5211"/>
          </a:xfrm>
        </p:spPr>
        <p:txBody>
          <a:bodyPr/>
          <a:lstStyle/>
          <a:p>
            <a:r>
              <a:rPr lang="en-US" dirty="0" smtClean="0"/>
              <a:t>Working Class</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p:txBody>
      </p:sp>
      <p:pic>
        <p:nvPicPr>
          <p:cNvPr id="4" name="Picture 3"/>
          <p:cNvPicPr>
            <a:picLocks noChangeAspect="1"/>
          </p:cNvPicPr>
          <p:nvPr/>
        </p:nvPicPr>
        <p:blipFill>
          <a:blip r:embed="rId3"/>
          <a:stretch>
            <a:fillRect/>
          </a:stretch>
        </p:blipFill>
        <p:spPr>
          <a:xfrm>
            <a:off x="328100" y="1374913"/>
            <a:ext cx="2809653" cy="2541656"/>
          </a:xfrm>
          <a:prstGeom prst="rect">
            <a:avLst/>
          </a:prstGeom>
        </p:spPr>
      </p:pic>
      <p:sp>
        <p:nvSpPr>
          <p:cNvPr id="5" name="TextBox 4"/>
          <p:cNvSpPr txBox="1"/>
          <p:nvPr/>
        </p:nvSpPr>
        <p:spPr>
          <a:xfrm>
            <a:off x="328101" y="3916569"/>
            <a:ext cx="1747999" cy="938719"/>
          </a:xfrm>
          <a:prstGeom prst="rect">
            <a:avLst/>
          </a:prstGeom>
          <a:noFill/>
        </p:spPr>
        <p:txBody>
          <a:bodyPr wrap="square" rtlCol="0">
            <a:spAutoFit/>
          </a:bodyPr>
          <a:lstStyle/>
          <a:p>
            <a:r>
              <a:rPr lang="en-US" sz="1100" dirty="0"/>
              <a:t>http://</a:t>
            </a:r>
            <a:r>
              <a:rPr lang="en-US" sz="1100" dirty="0" err="1"/>
              <a:t>www.houstontomorrow.org</a:t>
            </a:r>
            <a:r>
              <a:rPr lang="en-US" sz="1100" dirty="0"/>
              <a:t>/livability/story/working-class-shrinking-in-</a:t>
            </a:r>
            <a:r>
              <a:rPr lang="en-US" sz="1100" dirty="0" err="1"/>
              <a:t>america</a:t>
            </a:r>
            <a:r>
              <a:rPr lang="en-US" sz="1100" dirty="0"/>
              <a:t>/</a:t>
            </a:r>
          </a:p>
        </p:txBody>
      </p:sp>
      <p:pic>
        <p:nvPicPr>
          <p:cNvPr id="6" name="Picture 5"/>
          <p:cNvPicPr>
            <a:picLocks noChangeAspect="1"/>
          </p:cNvPicPr>
          <p:nvPr/>
        </p:nvPicPr>
        <p:blipFill>
          <a:blip r:embed="rId4"/>
          <a:stretch>
            <a:fillRect/>
          </a:stretch>
        </p:blipFill>
        <p:spPr>
          <a:xfrm>
            <a:off x="5175226" y="1374913"/>
            <a:ext cx="3678732" cy="2453066"/>
          </a:xfrm>
          <a:prstGeom prst="rect">
            <a:avLst/>
          </a:prstGeom>
        </p:spPr>
      </p:pic>
      <p:sp>
        <p:nvSpPr>
          <p:cNvPr id="7" name="TextBox 6"/>
          <p:cNvSpPr txBox="1"/>
          <p:nvPr/>
        </p:nvSpPr>
        <p:spPr>
          <a:xfrm>
            <a:off x="6951504" y="3916569"/>
            <a:ext cx="1902454" cy="1015663"/>
          </a:xfrm>
          <a:prstGeom prst="rect">
            <a:avLst/>
          </a:prstGeom>
          <a:noFill/>
        </p:spPr>
        <p:txBody>
          <a:bodyPr wrap="square" rtlCol="0">
            <a:spAutoFit/>
          </a:bodyPr>
          <a:lstStyle/>
          <a:p>
            <a:r>
              <a:rPr lang="en-US" sz="1200" dirty="0"/>
              <a:t>http://</a:t>
            </a:r>
            <a:r>
              <a:rPr lang="en-US" sz="1200" dirty="0" err="1"/>
              <a:t>www.stylepinner.com</a:t>
            </a:r>
            <a:r>
              <a:rPr lang="en-US" sz="1200" dirty="0"/>
              <a:t>/nurses-aide-videos/bnVyc2VzLWFpZGUtdmlkZW9z/</a:t>
            </a:r>
          </a:p>
        </p:txBody>
      </p:sp>
      <p:pic>
        <p:nvPicPr>
          <p:cNvPr id="10" name="Picture 9"/>
          <p:cNvPicPr>
            <a:picLocks noChangeAspect="1"/>
          </p:cNvPicPr>
          <p:nvPr/>
        </p:nvPicPr>
        <p:blipFill>
          <a:blip r:embed="rId5"/>
          <a:stretch>
            <a:fillRect/>
          </a:stretch>
        </p:blipFill>
        <p:spPr>
          <a:xfrm>
            <a:off x="2208785" y="3629073"/>
            <a:ext cx="4742719" cy="2766586"/>
          </a:xfrm>
          <a:prstGeom prst="rect">
            <a:avLst/>
          </a:prstGeom>
        </p:spPr>
      </p:pic>
      <p:sp>
        <p:nvSpPr>
          <p:cNvPr id="11" name="TextBox 10"/>
          <p:cNvSpPr txBox="1"/>
          <p:nvPr/>
        </p:nvSpPr>
        <p:spPr>
          <a:xfrm>
            <a:off x="2295923" y="6395659"/>
            <a:ext cx="4655581" cy="276999"/>
          </a:xfrm>
          <a:prstGeom prst="rect">
            <a:avLst/>
          </a:prstGeom>
          <a:noFill/>
        </p:spPr>
        <p:txBody>
          <a:bodyPr wrap="square" rtlCol="0">
            <a:spAutoFit/>
          </a:bodyPr>
          <a:lstStyle/>
          <a:p>
            <a:r>
              <a:rPr lang="en-US" sz="1200" dirty="0"/>
              <a:t>http://</a:t>
            </a:r>
            <a:r>
              <a:rPr lang="en-US" sz="1200" dirty="0" err="1"/>
              <a:t>www.nytimes.com</a:t>
            </a:r>
            <a:r>
              <a:rPr lang="en-US" sz="1200" dirty="0"/>
              <a:t>/2008/04/20/</a:t>
            </a:r>
            <a:r>
              <a:rPr lang="en-US" sz="1200" dirty="0" err="1"/>
              <a:t>weekinreview</a:t>
            </a:r>
            <a:r>
              <a:rPr lang="en-US" sz="1200" dirty="0"/>
              <a:t>/20uchitelle.html</a:t>
            </a:r>
          </a:p>
        </p:txBody>
      </p:sp>
    </p:spTree>
    <p:extLst>
      <p:ext uri="{BB962C8B-B14F-4D97-AF65-F5344CB8AC3E}">
        <p14:creationId xmlns:p14="http://schemas.microsoft.com/office/powerpoint/2010/main" val="19679625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4410"/>
          </a:xfrm>
        </p:spPr>
        <p:txBody>
          <a:bodyPr/>
          <a:lstStyle/>
          <a:p>
            <a:r>
              <a:rPr lang="en-US" dirty="0" smtClean="0"/>
              <a:t>Middle Class</a:t>
            </a:r>
            <a:endParaRPr lang="en-US" dirty="0"/>
          </a:p>
        </p:txBody>
      </p:sp>
      <p:pic>
        <p:nvPicPr>
          <p:cNvPr id="6" name="Picture 5"/>
          <p:cNvPicPr>
            <a:picLocks noChangeAspect="1"/>
          </p:cNvPicPr>
          <p:nvPr/>
        </p:nvPicPr>
        <p:blipFill>
          <a:blip r:embed="rId3"/>
          <a:stretch>
            <a:fillRect/>
          </a:stretch>
        </p:blipFill>
        <p:spPr>
          <a:xfrm>
            <a:off x="457200" y="1418027"/>
            <a:ext cx="3512187" cy="3512187"/>
          </a:xfrm>
          <a:prstGeom prst="rect">
            <a:avLst/>
          </a:prstGeom>
        </p:spPr>
      </p:pic>
      <p:pic>
        <p:nvPicPr>
          <p:cNvPr id="7" name="Picture 6"/>
          <p:cNvPicPr>
            <a:picLocks noChangeAspect="1"/>
          </p:cNvPicPr>
          <p:nvPr/>
        </p:nvPicPr>
        <p:blipFill>
          <a:blip r:embed="rId4"/>
          <a:stretch>
            <a:fillRect/>
          </a:stretch>
        </p:blipFill>
        <p:spPr>
          <a:xfrm>
            <a:off x="4331653" y="1662416"/>
            <a:ext cx="4355147" cy="3023408"/>
          </a:xfrm>
          <a:prstGeom prst="rect">
            <a:avLst/>
          </a:prstGeom>
        </p:spPr>
      </p:pic>
      <p:pic>
        <p:nvPicPr>
          <p:cNvPr id="8" name="Picture 7"/>
          <p:cNvPicPr>
            <a:picLocks noChangeAspect="1"/>
          </p:cNvPicPr>
          <p:nvPr/>
        </p:nvPicPr>
        <p:blipFill>
          <a:blip r:embed="rId5"/>
          <a:stretch>
            <a:fillRect/>
          </a:stretch>
        </p:blipFill>
        <p:spPr>
          <a:xfrm>
            <a:off x="2714943" y="4255994"/>
            <a:ext cx="3714113" cy="2084451"/>
          </a:xfrm>
          <a:prstGeom prst="rect">
            <a:avLst/>
          </a:prstGeom>
        </p:spPr>
      </p:pic>
    </p:spTree>
    <p:extLst>
      <p:ext uri="{BB962C8B-B14F-4D97-AF65-F5344CB8AC3E}">
        <p14:creationId xmlns:p14="http://schemas.microsoft.com/office/powerpoint/2010/main" val="4047184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8779"/>
          </a:xfrm>
        </p:spPr>
        <p:txBody>
          <a:bodyPr/>
          <a:lstStyle/>
          <a:p>
            <a:r>
              <a:rPr lang="en-US" dirty="0" smtClean="0"/>
              <a:t>The Ruling Class</a:t>
            </a:r>
            <a:endParaRPr lang="en-US" dirty="0"/>
          </a:p>
        </p:txBody>
      </p:sp>
      <p:pic>
        <p:nvPicPr>
          <p:cNvPr id="4" name="Picture 3"/>
          <p:cNvPicPr>
            <a:picLocks noChangeAspect="1"/>
          </p:cNvPicPr>
          <p:nvPr/>
        </p:nvPicPr>
        <p:blipFill>
          <a:blip r:embed="rId3"/>
          <a:stretch>
            <a:fillRect/>
          </a:stretch>
        </p:blipFill>
        <p:spPr>
          <a:xfrm>
            <a:off x="457200" y="1731310"/>
            <a:ext cx="4762257" cy="3913683"/>
          </a:xfrm>
          <a:prstGeom prst="rect">
            <a:avLst/>
          </a:prstGeom>
        </p:spPr>
      </p:pic>
      <p:sp>
        <p:nvSpPr>
          <p:cNvPr id="5" name="TextBox 4"/>
          <p:cNvSpPr txBox="1"/>
          <p:nvPr/>
        </p:nvSpPr>
        <p:spPr>
          <a:xfrm>
            <a:off x="640104" y="5644993"/>
            <a:ext cx="4396448" cy="461665"/>
          </a:xfrm>
          <a:prstGeom prst="rect">
            <a:avLst/>
          </a:prstGeom>
          <a:noFill/>
        </p:spPr>
        <p:txBody>
          <a:bodyPr wrap="square" rtlCol="0">
            <a:spAutoFit/>
          </a:bodyPr>
          <a:lstStyle/>
          <a:p>
            <a:r>
              <a:rPr lang="en-US" sz="1200" dirty="0"/>
              <a:t>http://</a:t>
            </a:r>
            <a:r>
              <a:rPr lang="en-US" sz="1200" dirty="0" err="1"/>
              <a:t>www.nytimes.com</a:t>
            </a:r>
            <a:r>
              <a:rPr lang="en-US" sz="1200" dirty="0"/>
              <a:t>/2015/01/27/us/politics/kochs-plan-to-spend-900-million-on-2016-campaign.html</a:t>
            </a:r>
          </a:p>
        </p:txBody>
      </p:sp>
      <p:pic>
        <p:nvPicPr>
          <p:cNvPr id="7" name="Picture 6"/>
          <p:cNvPicPr>
            <a:picLocks noChangeAspect="1"/>
          </p:cNvPicPr>
          <p:nvPr/>
        </p:nvPicPr>
        <p:blipFill>
          <a:blip r:embed="rId4"/>
          <a:stretch>
            <a:fillRect/>
          </a:stretch>
        </p:blipFill>
        <p:spPr>
          <a:xfrm>
            <a:off x="5552372" y="1430572"/>
            <a:ext cx="3273011" cy="4253253"/>
          </a:xfrm>
          <a:prstGeom prst="rect">
            <a:avLst/>
          </a:prstGeom>
        </p:spPr>
      </p:pic>
      <p:sp>
        <p:nvSpPr>
          <p:cNvPr id="8" name="TextBox 7"/>
          <p:cNvSpPr txBox="1"/>
          <p:nvPr/>
        </p:nvSpPr>
        <p:spPr>
          <a:xfrm>
            <a:off x="5690957" y="5783492"/>
            <a:ext cx="2995843" cy="646331"/>
          </a:xfrm>
          <a:prstGeom prst="rect">
            <a:avLst/>
          </a:prstGeom>
          <a:noFill/>
        </p:spPr>
        <p:txBody>
          <a:bodyPr wrap="square" rtlCol="0">
            <a:spAutoFit/>
          </a:bodyPr>
          <a:lstStyle/>
          <a:p>
            <a:r>
              <a:rPr lang="en-US" sz="1200" dirty="0"/>
              <a:t>http://</a:t>
            </a:r>
            <a:r>
              <a:rPr lang="en-US" sz="1200" dirty="0" err="1"/>
              <a:t>blog.ourcrowd.com</a:t>
            </a:r>
            <a:r>
              <a:rPr lang="en-US" sz="1200" dirty="0"/>
              <a:t>/</a:t>
            </a:r>
            <a:r>
              <a:rPr lang="en-US" sz="1200" dirty="0" err="1"/>
              <a:t>wp</a:t>
            </a:r>
            <a:r>
              <a:rPr lang="en-US" sz="1200" dirty="0"/>
              <a:t>-content/uploads/2015/01/forbes-400-cover-092313-warren-buffett.jpg</a:t>
            </a:r>
          </a:p>
        </p:txBody>
      </p:sp>
    </p:spTree>
    <p:extLst>
      <p:ext uri="{BB962C8B-B14F-4D97-AF65-F5344CB8AC3E}">
        <p14:creationId xmlns:p14="http://schemas.microsoft.com/office/powerpoint/2010/main" val="8033738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9408"/>
          </a:xfrm>
        </p:spPr>
        <p:txBody>
          <a:bodyPr/>
          <a:lstStyle/>
          <a:p>
            <a:r>
              <a:rPr lang="en-US" dirty="0" smtClean="0"/>
              <a:t>The Middle Class</a:t>
            </a:r>
            <a:endParaRPr lang="en-US" dirty="0"/>
          </a:p>
        </p:txBody>
      </p:sp>
      <p:sp>
        <p:nvSpPr>
          <p:cNvPr id="3" name="Content Placeholder 2"/>
          <p:cNvSpPr>
            <a:spLocks noGrp="1"/>
          </p:cNvSpPr>
          <p:nvPr>
            <p:ph idx="1"/>
          </p:nvPr>
        </p:nvSpPr>
        <p:spPr>
          <a:xfrm>
            <a:off x="457200" y="1448790"/>
            <a:ext cx="4134645" cy="4925349"/>
          </a:xfrm>
        </p:spPr>
        <p:txBody>
          <a:bodyPr>
            <a:normAutofit fontScale="62500" lnSpcReduction="20000"/>
          </a:bodyPr>
          <a:lstStyle/>
          <a:p>
            <a:pPr marL="0" indent="0">
              <a:buNone/>
            </a:pPr>
            <a:r>
              <a:rPr lang="en-US" dirty="0"/>
              <a:t>“The middle class'' is under constant discussion in American political </a:t>
            </a:r>
            <a:r>
              <a:rPr lang="en-US" dirty="0" smtClean="0"/>
              <a:t>life.... </a:t>
            </a:r>
            <a:r>
              <a:rPr lang="en-US" b="1" dirty="0"/>
              <a:t>Politicians appeal to the middle class. Tax cuts are designed for the middle class. Downsizing afflicts the middle class</a:t>
            </a:r>
            <a:r>
              <a:rPr lang="en-US" dirty="0"/>
              <a:t>. Even union leaders almost always refer to their members as middle class. Most people think of the middle class in terms of income and lifestyle. In short, the middle class has a middling income. Its members are not the rich, who are a fringe group of celebrities and business millionaires; nor are they the poor, the fringe at the bottom of society who are chronically unemployed, on welfare, outside the mainstream, ``the underclass.'' The middle class are those people who, in Bill Clinton's phrase, ``work hard and play by the rules,'' going to work every day just to get by</a:t>
            </a:r>
            <a:r>
              <a:rPr lang="en-US" dirty="0" smtClean="0"/>
              <a:t>.” (Zweig, 15)</a:t>
            </a:r>
          </a:p>
          <a:p>
            <a:pPr marL="0" indent="0">
              <a:buNone/>
            </a:pPr>
            <a:endParaRPr lang="en-US" dirty="0"/>
          </a:p>
          <a:p>
            <a:pPr marL="0" indent="0">
              <a:buNone/>
            </a:pPr>
            <a:r>
              <a:rPr lang="en-US" dirty="0" smtClean="0"/>
              <a:t>Why do so many people self-identify as “middle class”? </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214675" y="1389680"/>
            <a:ext cx="3472125" cy="5043567"/>
          </a:xfrm>
          <a:prstGeom prst="rect">
            <a:avLst/>
          </a:prstGeom>
          <a:noFill/>
          <a:ln>
            <a:noFill/>
          </a:ln>
        </p:spPr>
      </p:pic>
    </p:spTree>
    <p:extLst>
      <p:ext uri="{BB962C8B-B14F-4D97-AF65-F5344CB8AC3E}">
        <p14:creationId xmlns:p14="http://schemas.microsoft.com/office/powerpoint/2010/main" val="24929053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3782"/>
          </a:xfrm>
        </p:spPr>
        <p:txBody>
          <a:bodyPr/>
          <a:lstStyle/>
          <a:p>
            <a:r>
              <a:rPr lang="en-US" dirty="0" smtClean="0"/>
              <a:t>Framing Wealth</a:t>
            </a:r>
            <a:endParaRPr lang="en-US" dirty="0"/>
          </a:p>
        </p:txBody>
      </p:sp>
      <p:sp>
        <p:nvSpPr>
          <p:cNvPr id="3" name="Content Placeholder 2"/>
          <p:cNvSpPr>
            <a:spLocks noGrp="1"/>
          </p:cNvSpPr>
          <p:nvPr>
            <p:ph idx="1"/>
          </p:nvPr>
        </p:nvSpPr>
        <p:spPr>
          <a:xfrm>
            <a:off x="457200" y="1508166"/>
            <a:ext cx="5531925" cy="4617997"/>
          </a:xfrm>
        </p:spPr>
        <p:txBody>
          <a:bodyPr>
            <a:normAutofit fontScale="92500"/>
          </a:bodyPr>
          <a:lstStyle/>
          <a:p>
            <a:r>
              <a:rPr lang="en-US" dirty="0" smtClean="0"/>
              <a:t>The </a:t>
            </a:r>
            <a:r>
              <a:rPr lang="en-US" u="sng" dirty="0"/>
              <a:t>consensus frame</a:t>
            </a:r>
            <a:r>
              <a:rPr lang="en-US" dirty="0"/>
              <a:t>: the wealthy are like everyone </a:t>
            </a:r>
            <a:r>
              <a:rPr lang="en-US" dirty="0" smtClean="0"/>
              <a:t>else.</a:t>
            </a:r>
          </a:p>
          <a:p>
            <a:r>
              <a:rPr lang="en-US" dirty="0" smtClean="0"/>
              <a:t>The </a:t>
            </a:r>
            <a:r>
              <a:rPr lang="en-US" u="sng" dirty="0"/>
              <a:t>admiration frame</a:t>
            </a:r>
            <a:r>
              <a:rPr lang="en-US" dirty="0"/>
              <a:t>: the wealthy are generous and caring </a:t>
            </a:r>
            <a:r>
              <a:rPr lang="en-US" dirty="0" smtClean="0"/>
              <a:t>people.</a:t>
            </a:r>
          </a:p>
          <a:p>
            <a:r>
              <a:rPr lang="en-US" dirty="0" smtClean="0"/>
              <a:t>The </a:t>
            </a:r>
            <a:r>
              <a:rPr lang="en-US" u="sng" dirty="0"/>
              <a:t>emulation frame</a:t>
            </a:r>
            <a:r>
              <a:rPr lang="en-US" dirty="0"/>
              <a:t>: the wealthy personify the American </a:t>
            </a:r>
            <a:r>
              <a:rPr lang="en-US" dirty="0" smtClean="0"/>
              <a:t>Dream.</a:t>
            </a:r>
          </a:p>
          <a:p>
            <a:r>
              <a:rPr lang="en-US" dirty="0" smtClean="0"/>
              <a:t>The </a:t>
            </a:r>
            <a:r>
              <a:rPr lang="en-US" u="sng" dirty="0"/>
              <a:t>price-tag frame</a:t>
            </a:r>
            <a:r>
              <a:rPr lang="en-US" dirty="0"/>
              <a:t>: the wealthy believe in the gospel of materialism. </a:t>
            </a:r>
            <a:endParaRPr lang="en-US" dirty="0" smtClean="0"/>
          </a:p>
          <a:p>
            <a:r>
              <a:rPr lang="en-US" dirty="0" smtClean="0"/>
              <a:t>The </a:t>
            </a:r>
            <a:r>
              <a:rPr lang="en-US" u="sng" dirty="0"/>
              <a:t>sour-grapes frame</a:t>
            </a:r>
            <a:r>
              <a:rPr lang="en-US" dirty="0"/>
              <a:t>: the wealthy are unhappy and </a:t>
            </a:r>
            <a:r>
              <a:rPr lang="en-US" dirty="0" smtClean="0"/>
              <a:t>dysfunctional.</a:t>
            </a:r>
            <a:endParaRPr lang="en-US" dirty="0"/>
          </a:p>
          <a:p>
            <a:r>
              <a:rPr lang="en-US" dirty="0" smtClean="0"/>
              <a:t>The </a:t>
            </a:r>
            <a:r>
              <a:rPr lang="en-US" u="sng" dirty="0"/>
              <a:t>bad-apple frame</a:t>
            </a:r>
            <a:r>
              <a:rPr lang="en-US" dirty="0"/>
              <a:t>: some wealthy people are scoundrels</a:t>
            </a:r>
            <a:r>
              <a:rPr lang="en-US" dirty="0" smtClean="0"/>
              <a:t>.</a:t>
            </a:r>
            <a:r>
              <a:rPr lang="en-US" dirty="0"/>
              <a:t> </a:t>
            </a:r>
            <a:r>
              <a:rPr lang="en-US" dirty="0" smtClean="0"/>
              <a:t>(Kendall, 29)</a:t>
            </a:r>
            <a:endParaRPr lang="en-US" dirty="0"/>
          </a:p>
          <a:p>
            <a:endParaRPr lang="en-US" dirty="0"/>
          </a:p>
        </p:txBody>
      </p:sp>
      <p:pic>
        <p:nvPicPr>
          <p:cNvPr id="4" name="Picture 3"/>
          <p:cNvPicPr>
            <a:picLocks noChangeAspect="1"/>
          </p:cNvPicPr>
          <p:nvPr/>
        </p:nvPicPr>
        <p:blipFill>
          <a:blip r:embed="rId3"/>
          <a:stretch>
            <a:fillRect/>
          </a:stretch>
        </p:blipFill>
        <p:spPr>
          <a:xfrm>
            <a:off x="6723757" y="1600200"/>
            <a:ext cx="1590727" cy="1957818"/>
          </a:xfrm>
          <a:prstGeom prst="rect">
            <a:avLst/>
          </a:prstGeom>
        </p:spPr>
      </p:pic>
      <p:pic>
        <p:nvPicPr>
          <p:cNvPr id="5" name="Picture 4"/>
          <p:cNvPicPr>
            <a:picLocks noChangeAspect="1"/>
          </p:cNvPicPr>
          <p:nvPr/>
        </p:nvPicPr>
        <p:blipFill>
          <a:blip r:embed="rId4"/>
          <a:stretch>
            <a:fillRect/>
          </a:stretch>
        </p:blipFill>
        <p:spPr>
          <a:xfrm>
            <a:off x="6501386" y="3648468"/>
            <a:ext cx="2273799" cy="3031732"/>
          </a:xfrm>
          <a:prstGeom prst="rect">
            <a:avLst/>
          </a:prstGeom>
        </p:spPr>
      </p:pic>
    </p:spTree>
    <p:extLst>
      <p:ext uri="{BB962C8B-B14F-4D97-AF65-F5344CB8AC3E}">
        <p14:creationId xmlns:p14="http://schemas.microsoft.com/office/powerpoint/2010/main" val="22098711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61587" y="2928645"/>
            <a:ext cx="4675805" cy="3128008"/>
          </a:xfrm>
          <a:prstGeom prst="rect">
            <a:avLst/>
          </a:prstGeom>
        </p:spPr>
      </p:pic>
      <p:sp>
        <p:nvSpPr>
          <p:cNvPr id="5" name="TextBox 4"/>
          <p:cNvSpPr txBox="1"/>
          <p:nvPr/>
        </p:nvSpPr>
        <p:spPr>
          <a:xfrm>
            <a:off x="2247074" y="6068864"/>
            <a:ext cx="7095377" cy="523220"/>
          </a:xfrm>
          <a:prstGeom prst="rect">
            <a:avLst/>
          </a:prstGeom>
          <a:noFill/>
        </p:spPr>
        <p:txBody>
          <a:bodyPr wrap="square" rtlCol="0">
            <a:spAutoFit/>
          </a:bodyPr>
          <a:lstStyle/>
          <a:p>
            <a:r>
              <a:rPr lang="en-US" sz="1400" dirty="0"/>
              <a:t>https://</a:t>
            </a:r>
            <a:r>
              <a:rPr lang="en-US" sz="1400" dirty="0" err="1"/>
              <a:t>www.google.com</a:t>
            </a:r>
            <a:r>
              <a:rPr lang="en-US" sz="1400" dirty="0"/>
              <a:t>/</a:t>
            </a:r>
            <a:r>
              <a:rPr lang="en-US" sz="1400" dirty="0" err="1"/>
              <a:t>webhp?sourceid</a:t>
            </a:r>
            <a:r>
              <a:rPr lang="en-US" sz="1400" dirty="0"/>
              <a:t>=</a:t>
            </a:r>
            <a:r>
              <a:rPr lang="en-US" sz="1400" dirty="0" err="1"/>
              <a:t>chrome-instant&amp;ion</a:t>
            </a:r>
            <a:r>
              <a:rPr lang="en-US" sz="1400" dirty="0"/>
              <a:t>=1&amp;espv=2&amp;ie=UTF-8#q=</a:t>
            </a:r>
            <a:r>
              <a:rPr lang="en-US" sz="1400" dirty="0" err="1"/>
              <a:t>fifty+shades+of+grey+summary</a:t>
            </a:r>
            <a:endParaRPr lang="en-US" sz="1400" dirty="0"/>
          </a:p>
        </p:txBody>
      </p:sp>
      <p:pic>
        <p:nvPicPr>
          <p:cNvPr id="6" name="Picture 5"/>
          <p:cNvPicPr>
            <a:picLocks noChangeAspect="1"/>
          </p:cNvPicPr>
          <p:nvPr/>
        </p:nvPicPr>
        <p:blipFill>
          <a:blip r:embed="rId4"/>
          <a:stretch>
            <a:fillRect/>
          </a:stretch>
        </p:blipFill>
        <p:spPr>
          <a:xfrm>
            <a:off x="1196810" y="148122"/>
            <a:ext cx="6725954" cy="2780523"/>
          </a:xfrm>
          <a:prstGeom prst="rect">
            <a:avLst/>
          </a:prstGeom>
        </p:spPr>
      </p:pic>
    </p:spTree>
    <p:extLst>
      <p:ext uri="{BB962C8B-B14F-4D97-AF65-F5344CB8AC3E}">
        <p14:creationId xmlns:p14="http://schemas.microsoft.com/office/powerpoint/2010/main" val="19006353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45173"/>
            <a:ext cx="9144000" cy="4967654"/>
          </a:xfrm>
          <a:prstGeom prst="rect">
            <a:avLst/>
          </a:prstGeom>
        </p:spPr>
      </p:pic>
      <p:sp>
        <p:nvSpPr>
          <p:cNvPr id="3" name="TextBox 2"/>
          <p:cNvSpPr txBox="1"/>
          <p:nvPr/>
        </p:nvSpPr>
        <p:spPr>
          <a:xfrm>
            <a:off x="1588168" y="6051884"/>
            <a:ext cx="5931569" cy="461665"/>
          </a:xfrm>
          <a:prstGeom prst="rect">
            <a:avLst/>
          </a:prstGeom>
          <a:noFill/>
        </p:spPr>
        <p:txBody>
          <a:bodyPr wrap="square" rtlCol="0">
            <a:spAutoFit/>
          </a:bodyPr>
          <a:lstStyle/>
          <a:p>
            <a:r>
              <a:rPr lang="en-US" sz="1200" dirty="0">
                <a:hlinkClick r:id="rId4"/>
              </a:rPr>
              <a:t>https://qz.com/quartzy/1346834/how-did-paul-manafort-spend-1-3-million-on-suits</a:t>
            </a:r>
            <a:r>
              <a:rPr lang="en-US" sz="1200" dirty="0" smtClean="0">
                <a:hlinkClick r:id="rId4"/>
              </a:rPr>
              <a:t>/</a:t>
            </a:r>
            <a:r>
              <a:rPr lang="en-US" sz="1200" dirty="0" smtClean="0"/>
              <a:t>, accessed 2-13-19)</a:t>
            </a:r>
            <a:endParaRPr lang="en-US" sz="1200" dirty="0"/>
          </a:p>
        </p:txBody>
      </p:sp>
    </p:spTree>
    <p:extLst>
      <p:ext uri="{BB962C8B-B14F-4D97-AF65-F5344CB8AC3E}">
        <p14:creationId xmlns:p14="http://schemas.microsoft.com/office/powerpoint/2010/main" val="20791176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9500" y="1181100"/>
            <a:ext cx="4445000" cy="4495800"/>
          </a:xfrm>
          <a:prstGeom prst="rect">
            <a:avLst/>
          </a:prstGeom>
        </p:spPr>
      </p:pic>
      <p:sp>
        <p:nvSpPr>
          <p:cNvPr id="3" name="TextBox 2"/>
          <p:cNvSpPr txBox="1"/>
          <p:nvPr/>
        </p:nvSpPr>
        <p:spPr>
          <a:xfrm>
            <a:off x="2349501" y="5835316"/>
            <a:ext cx="4445000" cy="738664"/>
          </a:xfrm>
          <a:prstGeom prst="rect">
            <a:avLst/>
          </a:prstGeom>
          <a:noFill/>
        </p:spPr>
        <p:txBody>
          <a:bodyPr wrap="square" rtlCol="0">
            <a:spAutoFit/>
          </a:bodyPr>
          <a:lstStyle/>
          <a:p>
            <a:r>
              <a:rPr lang="en-US" sz="1400" dirty="0">
                <a:hlinkClick r:id="rId3"/>
              </a:rPr>
              <a:t>https://qz.com/quartzy/1346834/how-did-paul-manafort-spend-1-3-million-on-suits</a:t>
            </a:r>
            <a:r>
              <a:rPr lang="en-US" sz="1400" dirty="0" smtClean="0">
                <a:hlinkClick r:id="rId3"/>
              </a:rPr>
              <a:t>/</a:t>
            </a:r>
            <a:r>
              <a:rPr lang="en-US" sz="1400" dirty="0" smtClean="0"/>
              <a:t>, accessed 2-13-19.</a:t>
            </a:r>
            <a:endParaRPr lang="en-US" sz="1400" dirty="0"/>
          </a:p>
        </p:txBody>
      </p:sp>
    </p:spTree>
    <p:extLst>
      <p:ext uri="{BB962C8B-B14F-4D97-AF65-F5344CB8AC3E}">
        <p14:creationId xmlns:p14="http://schemas.microsoft.com/office/powerpoint/2010/main" val="98158393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20307"/>
          </a:xfrm>
        </p:spPr>
        <p:txBody>
          <a:bodyPr/>
          <a:lstStyle/>
          <a:p>
            <a:r>
              <a:rPr lang="en-US" dirty="0" smtClean="0"/>
              <a:t>Framing Poverty</a:t>
            </a:r>
            <a:endParaRPr lang="en-US" dirty="0"/>
          </a:p>
        </p:txBody>
      </p:sp>
      <p:sp>
        <p:nvSpPr>
          <p:cNvPr id="3" name="Content Placeholder 2"/>
          <p:cNvSpPr>
            <a:spLocks noGrp="1"/>
          </p:cNvSpPr>
          <p:nvPr>
            <p:ph idx="1"/>
          </p:nvPr>
        </p:nvSpPr>
        <p:spPr>
          <a:xfrm>
            <a:off x="457200" y="1479683"/>
            <a:ext cx="4286785" cy="4646480"/>
          </a:xfrm>
        </p:spPr>
        <p:txBody>
          <a:bodyPr/>
          <a:lstStyle/>
          <a:p>
            <a:r>
              <a:rPr lang="en-US" dirty="0" smtClean="0"/>
              <a:t>Thematic framing</a:t>
            </a:r>
          </a:p>
          <a:p>
            <a:r>
              <a:rPr lang="en-US" dirty="0" smtClean="0"/>
              <a:t>Episodic framing:</a:t>
            </a:r>
          </a:p>
          <a:p>
            <a:pPr marL="685800" lvl="1"/>
            <a:r>
              <a:rPr lang="en-US" sz="1800" dirty="0" smtClean="0"/>
              <a:t>Sympathetic</a:t>
            </a:r>
          </a:p>
          <a:p>
            <a:pPr marL="685800" lvl="1"/>
            <a:r>
              <a:rPr lang="en-US" sz="1800" dirty="0" smtClean="0"/>
              <a:t>Negative image-framing</a:t>
            </a:r>
            <a:endParaRPr lang="en-US" sz="1800" dirty="0"/>
          </a:p>
        </p:txBody>
      </p:sp>
      <p:pic>
        <p:nvPicPr>
          <p:cNvPr id="4" name="Picture 3"/>
          <p:cNvPicPr>
            <a:picLocks noChangeAspect="1"/>
          </p:cNvPicPr>
          <p:nvPr/>
        </p:nvPicPr>
        <p:blipFill>
          <a:blip r:embed="rId3"/>
          <a:stretch>
            <a:fillRect/>
          </a:stretch>
        </p:blipFill>
        <p:spPr>
          <a:xfrm>
            <a:off x="4823725" y="1425266"/>
            <a:ext cx="3470956" cy="2629512"/>
          </a:xfrm>
          <a:prstGeom prst="rect">
            <a:avLst/>
          </a:prstGeom>
        </p:spPr>
      </p:pic>
      <p:pic>
        <p:nvPicPr>
          <p:cNvPr id="5" name="Picture 4"/>
          <p:cNvPicPr>
            <a:picLocks noChangeAspect="1"/>
          </p:cNvPicPr>
          <p:nvPr/>
        </p:nvPicPr>
        <p:blipFill>
          <a:blip r:embed="rId4"/>
          <a:stretch>
            <a:fillRect/>
          </a:stretch>
        </p:blipFill>
        <p:spPr>
          <a:xfrm>
            <a:off x="5647057" y="4054778"/>
            <a:ext cx="2071395" cy="2437501"/>
          </a:xfrm>
          <a:prstGeom prst="rect">
            <a:avLst/>
          </a:prstGeom>
        </p:spPr>
      </p:pic>
      <p:pic>
        <p:nvPicPr>
          <p:cNvPr id="6" name="Picture 5"/>
          <p:cNvPicPr>
            <a:picLocks noChangeAspect="1"/>
          </p:cNvPicPr>
          <p:nvPr/>
        </p:nvPicPr>
        <p:blipFill>
          <a:blip r:embed="rId5"/>
          <a:stretch>
            <a:fillRect/>
          </a:stretch>
        </p:blipFill>
        <p:spPr>
          <a:xfrm>
            <a:off x="1581329" y="4084015"/>
            <a:ext cx="3573554" cy="2408264"/>
          </a:xfrm>
          <a:prstGeom prst="rect">
            <a:avLst/>
          </a:prstGeom>
        </p:spPr>
      </p:pic>
      <p:sp>
        <p:nvSpPr>
          <p:cNvPr id="7" name="TextBox 6"/>
          <p:cNvSpPr txBox="1"/>
          <p:nvPr/>
        </p:nvSpPr>
        <p:spPr>
          <a:xfrm>
            <a:off x="1537750" y="6511456"/>
            <a:ext cx="7234265" cy="276999"/>
          </a:xfrm>
          <a:prstGeom prst="rect">
            <a:avLst/>
          </a:prstGeom>
          <a:noFill/>
        </p:spPr>
        <p:txBody>
          <a:bodyPr wrap="square" rtlCol="0">
            <a:spAutoFit/>
          </a:bodyPr>
          <a:lstStyle/>
          <a:p>
            <a:pPr algn="ctr"/>
            <a:r>
              <a:rPr lang="en-US" sz="1200" i="1" dirty="0" err="1" smtClean="0"/>
              <a:t>Dogtown</a:t>
            </a:r>
            <a:r>
              <a:rPr lang="en-US" sz="1200" i="1" dirty="0" smtClean="0"/>
              <a:t> Redemption </a:t>
            </a:r>
            <a:r>
              <a:rPr lang="en-US" sz="1200" dirty="0" smtClean="0"/>
              <a:t>(2015) </a:t>
            </a:r>
            <a:r>
              <a:rPr lang="pt-BR" sz="1200" dirty="0" err="1"/>
              <a:t>https</a:t>
            </a:r>
            <a:r>
              <a:rPr lang="pt-BR" sz="1200" dirty="0"/>
              <a:t>://</a:t>
            </a:r>
            <a:r>
              <a:rPr lang="pt-BR" sz="1200" dirty="0" err="1"/>
              <a:t>vimeo.com</a:t>
            </a:r>
            <a:r>
              <a:rPr lang="pt-BR" sz="1200" dirty="0"/>
              <a:t>/138927139</a:t>
            </a:r>
            <a:endParaRPr lang="en-US" sz="1200" dirty="0"/>
          </a:p>
        </p:txBody>
      </p:sp>
    </p:spTree>
    <p:extLst>
      <p:ext uri="{BB962C8B-B14F-4D97-AF65-F5344CB8AC3E}">
        <p14:creationId xmlns:p14="http://schemas.microsoft.com/office/powerpoint/2010/main" val="355792093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57663"/>
          </a:xfrm>
        </p:spPr>
        <p:txBody>
          <a:bodyPr/>
          <a:lstStyle/>
          <a:p>
            <a:r>
              <a:rPr lang="en-US" i="1" dirty="0" smtClean="0"/>
              <a:t>COPS</a:t>
            </a:r>
            <a:endParaRPr lang="en-US" i="1" dirty="0"/>
          </a:p>
        </p:txBody>
      </p:sp>
      <p:sp>
        <p:nvSpPr>
          <p:cNvPr id="3" name="Content Placeholder 2"/>
          <p:cNvSpPr>
            <a:spLocks noGrp="1"/>
          </p:cNvSpPr>
          <p:nvPr>
            <p:ph sz="half" idx="2"/>
          </p:nvPr>
        </p:nvSpPr>
        <p:spPr>
          <a:xfrm>
            <a:off x="4648200" y="1394636"/>
            <a:ext cx="4038600" cy="4731527"/>
          </a:xfrm>
        </p:spPr>
        <p:txBody>
          <a:bodyPr>
            <a:normAutofit/>
          </a:bodyPr>
          <a:lstStyle/>
          <a:p>
            <a:r>
              <a:rPr lang="en-US" dirty="0"/>
              <a:t>How far can the boundaries be pushed when two people of different social classes come into contact with each other? </a:t>
            </a:r>
            <a:endParaRPr lang="en-US" dirty="0" smtClean="0"/>
          </a:p>
        </p:txBody>
      </p:sp>
      <p:pic>
        <p:nvPicPr>
          <p:cNvPr id="5" name="Picture 4"/>
          <p:cNvPicPr>
            <a:picLocks noChangeAspect="1"/>
          </p:cNvPicPr>
          <p:nvPr/>
        </p:nvPicPr>
        <p:blipFill>
          <a:blip r:embed="rId3"/>
          <a:stretch>
            <a:fillRect/>
          </a:stretch>
        </p:blipFill>
        <p:spPr>
          <a:xfrm>
            <a:off x="884632" y="1799212"/>
            <a:ext cx="2253122" cy="2497363"/>
          </a:xfrm>
          <a:prstGeom prst="rect">
            <a:avLst/>
          </a:prstGeom>
        </p:spPr>
      </p:pic>
      <p:pic>
        <p:nvPicPr>
          <p:cNvPr id="6" name="Picture 5"/>
          <p:cNvPicPr>
            <a:picLocks noChangeAspect="1"/>
          </p:cNvPicPr>
          <p:nvPr/>
        </p:nvPicPr>
        <p:blipFill>
          <a:blip r:embed="rId4"/>
          <a:stretch>
            <a:fillRect/>
          </a:stretch>
        </p:blipFill>
        <p:spPr>
          <a:xfrm>
            <a:off x="2486670" y="4208813"/>
            <a:ext cx="1993686" cy="2129311"/>
          </a:xfrm>
          <a:prstGeom prst="rect">
            <a:avLst/>
          </a:prstGeom>
        </p:spPr>
      </p:pic>
    </p:spTree>
    <p:extLst>
      <p:ext uri="{BB962C8B-B14F-4D97-AF65-F5344CB8AC3E}">
        <p14:creationId xmlns:p14="http://schemas.microsoft.com/office/powerpoint/2010/main" val="24284170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5637" y="1335314"/>
            <a:ext cx="6324600" cy="3759200"/>
          </a:xfrm>
          <a:prstGeom prst="rect">
            <a:avLst/>
          </a:prstGeom>
        </p:spPr>
      </p:pic>
      <p:sp>
        <p:nvSpPr>
          <p:cNvPr id="3" name="TextBox 2"/>
          <p:cNvSpPr txBox="1"/>
          <p:nvPr/>
        </p:nvSpPr>
        <p:spPr>
          <a:xfrm>
            <a:off x="1531917" y="5094514"/>
            <a:ext cx="6092041" cy="461665"/>
          </a:xfrm>
          <a:prstGeom prst="rect">
            <a:avLst/>
          </a:prstGeom>
          <a:noFill/>
        </p:spPr>
        <p:txBody>
          <a:bodyPr wrap="square" rtlCol="0">
            <a:spAutoFit/>
          </a:bodyPr>
          <a:lstStyle/>
          <a:p>
            <a:r>
              <a:rPr lang="en-US" sz="1200" dirty="0">
                <a:hlinkClick r:id="rId4"/>
              </a:rPr>
              <a:t>https://uncgbls.wordpress.com/2015/01/26/the-madness-of-the-middle-class</a:t>
            </a:r>
            <a:r>
              <a:rPr lang="en-US" sz="1200" dirty="0" smtClean="0">
                <a:hlinkClick r:id="rId4"/>
              </a:rPr>
              <a:t>/</a:t>
            </a:r>
            <a:r>
              <a:rPr lang="en-US" sz="1200" dirty="0" smtClean="0"/>
              <a:t>, accessed 2-13-19.</a:t>
            </a:r>
            <a:endParaRPr lang="en-US" sz="1200" dirty="0"/>
          </a:p>
        </p:txBody>
      </p:sp>
    </p:spTree>
    <p:extLst>
      <p:ext uri="{BB962C8B-B14F-4D97-AF65-F5344CB8AC3E}">
        <p14:creationId xmlns:p14="http://schemas.microsoft.com/office/powerpoint/2010/main" val="267611440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1478"/>
          </a:xfrm>
        </p:spPr>
        <p:txBody>
          <a:bodyPr/>
          <a:lstStyle/>
          <a:p>
            <a:r>
              <a:rPr lang="en-US" smtClean="0"/>
              <a:t>More questions</a:t>
            </a:r>
            <a:endParaRPr lang="en-US"/>
          </a:p>
        </p:txBody>
      </p:sp>
      <p:sp>
        <p:nvSpPr>
          <p:cNvPr id="3" name="Content Placeholder 2"/>
          <p:cNvSpPr>
            <a:spLocks noGrp="1"/>
          </p:cNvSpPr>
          <p:nvPr>
            <p:ph idx="1"/>
          </p:nvPr>
        </p:nvSpPr>
        <p:spPr>
          <a:xfrm>
            <a:off x="457200" y="1600200"/>
            <a:ext cx="8229600" cy="4525963"/>
          </a:xfrm>
        </p:spPr>
        <p:txBody>
          <a:bodyPr/>
          <a:lstStyle/>
          <a:p>
            <a:r>
              <a:rPr lang="en-US" dirty="0"/>
              <a:t>What is your favorite television show? Is it consistent with Diana Kendall's analysis of the media framing of social class? </a:t>
            </a:r>
          </a:p>
          <a:p>
            <a:r>
              <a:rPr lang="en-US" dirty="0" smtClean="0"/>
              <a:t>Does </a:t>
            </a:r>
            <a:r>
              <a:rPr lang="en-US" dirty="0"/>
              <a:t>Kendall's discussion of consumerism </a:t>
            </a:r>
            <a:r>
              <a:rPr lang="en-US" dirty="0" smtClean="0"/>
              <a:t>remind </a:t>
            </a:r>
            <a:r>
              <a:rPr lang="en-US" dirty="0"/>
              <a:t>you of any of your own recent purchases? </a:t>
            </a:r>
          </a:p>
          <a:p>
            <a:r>
              <a:rPr lang="en-US" dirty="0" smtClean="0"/>
              <a:t>Do </a:t>
            </a:r>
            <a:r>
              <a:rPr lang="en-US" dirty="0"/>
              <a:t>you think your view of social class has been influenced by the media as much as Kendall would argue?</a:t>
            </a:r>
          </a:p>
        </p:txBody>
      </p:sp>
    </p:spTree>
    <p:extLst>
      <p:ext uri="{BB962C8B-B14F-4D97-AF65-F5344CB8AC3E}">
        <p14:creationId xmlns:p14="http://schemas.microsoft.com/office/powerpoint/2010/main" val="15105805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863600"/>
            <a:ext cx="6997700" cy="5118100"/>
          </a:xfrm>
          <a:prstGeom prst="rect">
            <a:avLst/>
          </a:prstGeom>
        </p:spPr>
      </p:pic>
      <p:sp>
        <p:nvSpPr>
          <p:cNvPr id="3" name="TextBox 2"/>
          <p:cNvSpPr txBox="1"/>
          <p:nvPr/>
        </p:nvSpPr>
        <p:spPr>
          <a:xfrm>
            <a:off x="1066800" y="6155765"/>
            <a:ext cx="6997700" cy="523220"/>
          </a:xfrm>
          <a:prstGeom prst="rect">
            <a:avLst/>
          </a:prstGeom>
          <a:noFill/>
        </p:spPr>
        <p:txBody>
          <a:bodyPr wrap="square" rtlCol="0">
            <a:spAutoFit/>
          </a:bodyPr>
          <a:lstStyle/>
          <a:p>
            <a:r>
              <a:rPr lang="en-US" sz="1400" dirty="0">
                <a:hlinkClick r:id="rId4"/>
              </a:rPr>
              <a:t>https://dqydj.com/net-worth-in-the-united-states-zooming-in-on-the-top-centiles</a:t>
            </a:r>
            <a:r>
              <a:rPr lang="en-US" sz="1400" dirty="0" smtClean="0">
                <a:hlinkClick r:id="rId4"/>
              </a:rPr>
              <a:t>/</a:t>
            </a:r>
            <a:r>
              <a:rPr lang="en-US" sz="1400" dirty="0" smtClean="0"/>
              <a:t>, accessed 2/15/17</a:t>
            </a:r>
            <a:endParaRPr lang="en-US" sz="1400" dirty="0"/>
          </a:p>
        </p:txBody>
      </p:sp>
    </p:spTree>
    <p:extLst>
      <p:ext uri="{BB962C8B-B14F-4D97-AF65-F5344CB8AC3E}">
        <p14:creationId xmlns:p14="http://schemas.microsoft.com/office/powerpoint/2010/main" val="33964922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5100" y="0"/>
            <a:ext cx="5960782" cy="6528476"/>
          </a:xfrm>
          <a:prstGeom prst="rect">
            <a:avLst/>
          </a:prstGeom>
        </p:spPr>
      </p:pic>
      <p:sp>
        <p:nvSpPr>
          <p:cNvPr id="3" name="TextBox 2"/>
          <p:cNvSpPr txBox="1"/>
          <p:nvPr/>
        </p:nvSpPr>
        <p:spPr>
          <a:xfrm>
            <a:off x="672353" y="6417375"/>
            <a:ext cx="7799294" cy="523220"/>
          </a:xfrm>
          <a:prstGeom prst="rect">
            <a:avLst/>
          </a:prstGeom>
          <a:noFill/>
        </p:spPr>
        <p:txBody>
          <a:bodyPr wrap="square" rtlCol="0">
            <a:spAutoFit/>
          </a:bodyPr>
          <a:lstStyle/>
          <a:p>
            <a:r>
              <a:rPr lang="en-US" sz="1400" dirty="0">
                <a:hlinkClick r:id="rId4"/>
              </a:rPr>
              <a:t>https://dqydj.com/net-worth-in-the-united-states-zooming-in-on-the-top-centiles</a:t>
            </a:r>
            <a:r>
              <a:rPr lang="en-US" sz="1400" dirty="0" smtClean="0">
                <a:hlinkClick r:id="rId4"/>
              </a:rPr>
              <a:t>/</a:t>
            </a:r>
            <a:r>
              <a:rPr lang="en-US" sz="1400" dirty="0" smtClean="0"/>
              <a:t>, accessed 2/15/17</a:t>
            </a:r>
            <a:endParaRPr lang="en-US" sz="1400" dirty="0"/>
          </a:p>
        </p:txBody>
      </p:sp>
    </p:spTree>
    <p:extLst>
      <p:ext uri="{BB962C8B-B14F-4D97-AF65-F5344CB8AC3E}">
        <p14:creationId xmlns:p14="http://schemas.microsoft.com/office/powerpoint/2010/main" val="9571626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56459" y="1837765"/>
            <a:ext cx="3846892" cy="4288398"/>
          </a:xfrm>
        </p:spPr>
        <p:txBody>
          <a:bodyPr>
            <a:normAutofit/>
          </a:bodyPr>
          <a:lstStyle/>
          <a:p>
            <a:pPr marL="0" indent="0">
              <a:buNone/>
            </a:pPr>
            <a:r>
              <a:rPr lang="en-US" b="1" dirty="0"/>
              <a:t>The meaning of social class in the United States is contested; </a:t>
            </a:r>
            <a:r>
              <a:rPr lang="en-US" dirty="0"/>
              <a:t>various scholars value factors such as </a:t>
            </a:r>
            <a:r>
              <a:rPr lang="en-US" b="1" dirty="0"/>
              <a:t>income, status, lifestyle, and occupation </a:t>
            </a:r>
            <a:r>
              <a:rPr lang="en-US" dirty="0"/>
              <a:t>differently.  </a:t>
            </a:r>
          </a:p>
        </p:txBody>
      </p:sp>
      <p:pic>
        <p:nvPicPr>
          <p:cNvPr id="7" name="Picture 6"/>
          <p:cNvPicPr>
            <a:picLocks noChangeAspect="1"/>
          </p:cNvPicPr>
          <p:nvPr/>
        </p:nvPicPr>
        <p:blipFill>
          <a:blip r:embed="rId3"/>
          <a:stretch>
            <a:fillRect/>
          </a:stretch>
        </p:blipFill>
        <p:spPr>
          <a:xfrm>
            <a:off x="4353789" y="1695443"/>
            <a:ext cx="4356100" cy="3784600"/>
          </a:xfrm>
          <a:prstGeom prst="rect">
            <a:avLst/>
          </a:prstGeom>
        </p:spPr>
      </p:pic>
    </p:spTree>
    <p:extLst>
      <p:ext uri="{BB962C8B-B14F-4D97-AF65-F5344CB8AC3E}">
        <p14:creationId xmlns:p14="http://schemas.microsoft.com/office/powerpoint/2010/main" val="38316058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0012" y="194476"/>
            <a:ext cx="3595373" cy="2723952"/>
          </a:xfrm>
          <a:prstGeom prst="rect">
            <a:avLst/>
          </a:prstGeom>
        </p:spPr>
      </p:pic>
      <p:pic>
        <p:nvPicPr>
          <p:cNvPr id="3" name="Picture 2"/>
          <p:cNvPicPr>
            <a:picLocks noChangeAspect="1"/>
          </p:cNvPicPr>
          <p:nvPr/>
        </p:nvPicPr>
        <p:blipFill>
          <a:blip r:embed="rId3"/>
          <a:stretch>
            <a:fillRect/>
          </a:stretch>
        </p:blipFill>
        <p:spPr>
          <a:xfrm>
            <a:off x="5032798" y="413246"/>
            <a:ext cx="3541159" cy="2505182"/>
          </a:xfrm>
          <a:prstGeom prst="rect">
            <a:avLst/>
          </a:prstGeom>
        </p:spPr>
      </p:pic>
      <p:pic>
        <p:nvPicPr>
          <p:cNvPr id="4" name="Picture 3"/>
          <p:cNvPicPr>
            <a:picLocks noChangeAspect="1"/>
          </p:cNvPicPr>
          <p:nvPr/>
        </p:nvPicPr>
        <p:blipFill>
          <a:blip r:embed="rId4"/>
          <a:stretch>
            <a:fillRect/>
          </a:stretch>
        </p:blipFill>
        <p:spPr>
          <a:xfrm>
            <a:off x="2877601" y="3160721"/>
            <a:ext cx="3305686" cy="3463342"/>
          </a:xfrm>
          <a:prstGeom prst="rect">
            <a:avLst/>
          </a:prstGeom>
        </p:spPr>
      </p:pic>
    </p:spTree>
    <p:extLst>
      <p:ext uri="{BB962C8B-B14F-4D97-AF65-F5344CB8AC3E}">
        <p14:creationId xmlns:p14="http://schemas.microsoft.com/office/powerpoint/2010/main" val="421439955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2357"/>
          </a:xfrm>
        </p:spPr>
        <p:txBody>
          <a:bodyPr/>
          <a:lstStyle/>
          <a:p>
            <a:r>
              <a:rPr lang="en-US" dirty="0" smtClean="0"/>
              <a:t>What is class?</a:t>
            </a:r>
            <a:endParaRPr lang="en-US" dirty="0"/>
          </a:p>
        </p:txBody>
      </p:sp>
      <p:sp>
        <p:nvSpPr>
          <p:cNvPr id="3" name="Content Placeholder 2"/>
          <p:cNvSpPr>
            <a:spLocks noGrp="1"/>
          </p:cNvSpPr>
          <p:nvPr>
            <p:ph idx="1"/>
          </p:nvPr>
        </p:nvSpPr>
        <p:spPr>
          <a:xfrm>
            <a:off x="209177" y="1600200"/>
            <a:ext cx="4138706" cy="4525963"/>
          </a:xfrm>
        </p:spPr>
        <p:txBody>
          <a:bodyPr>
            <a:normAutofit lnSpcReduction="10000"/>
          </a:bodyPr>
          <a:lstStyle/>
          <a:p>
            <a:r>
              <a:rPr lang="en-US" dirty="0" smtClean="0"/>
              <a:t>Income?</a:t>
            </a:r>
          </a:p>
          <a:p>
            <a:r>
              <a:rPr lang="en-US" dirty="0" smtClean="0"/>
              <a:t>Status?</a:t>
            </a:r>
          </a:p>
          <a:p>
            <a:r>
              <a:rPr lang="en-US" dirty="0" smtClean="0"/>
              <a:t>Lifestyle?</a:t>
            </a:r>
          </a:p>
          <a:p>
            <a:endParaRPr lang="en-US" dirty="0" smtClean="0"/>
          </a:p>
          <a:p>
            <a:pPr marL="0" indent="0">
              <a:buNone/>
            </a:pPr>
            <a:r>
              <a:rPr lang="en-US" dirty="0" smtClean="0"/>
              <a:t>“Class </a:t>
            </a:r>
            <a:r>
              <a:rPr lang="en-US" dirty="0"/>
              <a:t>is about the power some people have over the lives of others, and the powerlessness most people experience as a result</a:t>
            </a:r>
            <a:r>
              <a:rPr lang="en-US" dirty="0" smtClean="0"/>
              <a:t>.” </a:t>
            </a:r>
            <a:endParaRPr lang="en-US" dirty="0" smtClean="0"/>
          </a:p>
          <a:p>
            <a:pPr marL="0" indent="0" algn="r">
              <a:buNone/>
            </a:pPr>
            <a:r>
              <a:rPr lang="en-US" sz="1800" dirty="0" smtClean="0"/>
              <a:t>(Michael Zweig</a:t>
            </a:r>
            <a:r>
              <a:rPr lang="en-US" sz="1800" dirty="0" smtClean="0"/>
              <a:t>, </a:t>
            </a:r>
            <a:r>
              <a:rPr lang="en-US" sz="1800" i="1" dirty="0"/>
              <a:t>The Working-Class Majority </a:t>
            </a:r>
            <a:r>
              <a:rPr lang="en-US" sz="1800" dirty="0" smtClean="0"/>
              <a:t>13</a:t>
            </a:r>
            <a:r>
              <a:rPr lang="en-US" sz="1800" dirty="0" smtClean="0"/>
              <a:t>)</a:t>
            </a:r>
            <a:endParaRPr lang="en-US" sz="1800" dirty="0"/>
          </a:p>
          <a:p>
            <a:endParaRPr lang="en-US" dirty="0"/>
          </a:p>
        </p:txBody>
      </p:sp>
      <p:sp>
        <p:nvSpPr>
          <p:cNvPr id="5" name="TextBox 4"/>
          <p:cNvSpPr txBox="1"/>
          <p:nvPr/>
        </p:nvSpPr>
        <p:spPr>
          <a:xfrm>
            <a:off x="5043702" y="3742464"/>
            <a:ext cx="3643098" cy="246221"/>
          </a:xfrm>
          <a:prstGeom prst="rect">
            <a:avLst/>
          </a:prstGeom>
          <a:noFill/>
        </p:spPr>
        <p:txBody>
          <a:bodyPr wrap="square" rtlCol="0">
            <a:spAutoFit/>
          </a:bodyPr>
          <a:lstStyle/>
          <a:p>
            <a:pPr algn="ctr"/>
            <a:r>
              <a:rPr lang="en-US" sz="1000" i="1" dirty="0" err="1" smtClean="0"/>
              <a:t>Nobhill</a:t>
            </a:r>
            <a:r>
              <a:rPr lang="en-US" sz="1000" i="1" dirty="0" smtClean="0"/>
              <a:t> Gazette</a:t>
            </a:r>
            <a:r>
              <a:rPr lang="en-US" sz="1000" dirty="0" smtClean="0"/>
              <a:t>, Feb. 2017</a:t>
            </a:r>
            <a:endParaRPr lang="en-US" sz="1000" dirty="0"/>
          </a:p>
        </p:txBody>
      </p:sp>
      <p:pic>
        <p:nvPicPr>
          <p:cNvPr id="6" name="Picture 5"/>
          <p:cNvPicPr>
            <a:picLocks noChangeAspect="1"/>
          </p:cNvPicPr>
          <p:nvPr/>
        </p:nvPicPr>
        <p:blipFill>
          <a:blip r:embed="rId2"/>
          <a:stretch>
            <a:fillRect/>
          </a:stretch>
        </p:blipFill>
        <p:spPr>
          <a:xfrm>
            <a:off x="4738393" y="3988685"/>
            <a:ext cx="4165600" cy="2349500"/>
          </a:xfrm>
          <a:prstGeom prst="rect">
            <a:avLst/>
          </a:prstGeom>
        </p:spPr>
      </p:pic>
      <p:sp>
        <p:nvSpPr>
          <p:cNvPr id="7" name="TextBox 6"/>
          <p:cNvSpPr txBox="1"/>
          <p:nvPr/>
        </p:nvSpPr>
        <p:spPr>
          <a:xfrm>
            <a:off x="4738393" y="6391164"/>
            <a:ext cx="4405607" cy="400110"/>
          </a:xfrm>
          <a:prstGeom prst="rect">
            <a:avLst/>
          </a:prstGeom>
          <a:noFill/>
        </p:spPr>
        <p:txBody>
          <a:bodyPr wrap="square" rtlCol="0">
            <a:spAutoFit/>
          </a:bodyPr>
          <a:lstStyle/>
          <a:p>
            <a:r>
              <a:rPr lang="en-US" sz="1000" dirty="0"/>
              <a:t>http://</a:t>
            </a:r>
            <a:r>
              <a:rPr lang="en-US" sz="1000" dirty="0" err="1"/>
              <a:t>thinkprogress.org</a:t>
            </a:r>
            <a:r>
              <a:rPr lang="en-US" sz="1000" dirty="0"/>
              <a:t>/economy/2013/07/15/2300321/</a:t>
            </a:r>
            <a:r>
              <a:rPr lang="en-US" sz="1000" dirty="0" err="1"/>
              <a:t>mcdonalds</a:t>
            </a:r>
            <a:r>
              <a:rPr lang="en-US" sz="1000" dirty="0"/>
              <a:t>-</a:t>
            </a:r>
            <a:r>
              <a:rPr lang="en-US" sz="1000" dirty="0" err="1"/>
              <a:t>buget</a:t>
            </a:r>
            <a:r>
              <a:rPr lang="en-US" sz="1000" dirty="0"/>
              <a:t>-low-wage/</a:t>
            </a:r>
          </a:p>
        </p:txBody>
      </p:sp>
      <p:pic>
        <p:nvPicPr>
          <p:cNvPr id="8" name="Picture 7"/>
          <p:cNvPicPr>
            <a:picLocks noChangeAspect="1"/>
          </p:cNvPicPr>
          <p:nvPr/>
        </p:nvPicPr>
        <p:blipFill>
          <a:blip r:embed="rId3"/>
          <a:stretch>
            <a:fillRect/>
          </a:stretch>
        </p:blipFill>
        <p:spPr>
          <a:xfrm>
            <a:off x="4738393" y="1112063"/>
            <a:ext cx="4165600" cy="2630401"/>
          </a:xfrm>
          <a:prstGeom prst="rect">
            <a:avLst/>
          </a:prstGeom>
        </p:spPr>
      </p:pic>
    </p:spTree>
    <p:extLst>
      <p:ext uri="{BB962C8B-B14F-4D97-AF65-F5344CB8AC3E}">
        <p14:creationId xmlns:p14="http://schemas.microsoft.com/office/powerpoint/2010/main" val="22591672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Class as Process</a:t>
            </a:r>
            <a:endParaRPr lang="en-US" dirty="0"/>
          </a:p>
        </p:txBody>
      </p:sp>
      <p:sp>
        <p:nvSpPr>
          <p:cNvPr id="3" name="Content Placeholder 2"/>
          <p:cNvSpPr>
            <a:spLocks noGrp="1"/>
          </p:cNvSpPr>
          <p:nvPr>
            <p:ph idx="1"/>
          </p:nvPr>
        </p:nvSpPr>
        <p:spPr>
          <a:xfrm>
            <a:off x="457200" y="1600200"/>
            <a:ext cx="4232344" cy="4525963"/>
          </a:xfrm>
        </p:spPr>
        <p:txBody>
          <a:bodyPr>
            <a:normAutofit fontScale="92500" lnSpcReduction="10000"/>
          </a:bodyPr>
          <a:lstStyle/>
          <a:p>
            <a:pPr marL="0" indent="0">
              <a:buNone/>
            </a:pPr>
            <a:endParaRPr lang="en-US" dirty="0" smtClean="0"/>
          </a:p>
          <a:p>
            <a:pPr marL="0" indent="0">
              <a:buNone/>
            </a:pPr>
            <a:r>
              <a:rPr lang="en-US" dirty="0" smtClean="0"/>
              <a:t>“</a:t>
            </a:r>
            <a:r>
              <a:rPr lang="en-US" dirty="0"/>
              <a:t>Classes are not isolated and self-contained. What class we are in depends upon the role we play, as it relates to what others do, in the complicated process in which goods and services are made</a:t>
            </a:r>
            <a:r>
              <a:rPr lang="en-US" dirty="0" smtClean="0"/>
              <a:t>.“ (Zweig, 13)</a:t>
            </a:r>
          </a:p>
          <a:p>
            <a:pPr marL="0" indent="0">
              <a:buNone/>
            </a:pPr>
            <a:endParaRPr lang="en-US" dirty="0"/>
          </a:p>
          <a:p>
            <a:pPr marL="0" indent="0">
              <a:buNone/>
            </a:pPr>
            <a:r>
              <a:rPr lang="en-US" dirty="0" smtClean="0"/>
              <a:t>Capitalist class: “those </a:t>
            </a:r>
            <a:r>
              <a:rPr lang="en-US" dirty="0"/>
              <a:t>who own and operate the major corporations</a:t>
            </a:r>
            <a:r>
              <a:rPr lang="en-US" dirty="0" smtClean="0"/>
              <a:t>.” </a:t>
            </a:r>
            <a:r>
              <a:rPr lang="en-US" dirty="0" smtClean="0"/>
              <a:t>(Zweig, 14</a:t>
            </a:r>
            <a:r>
              <a:rPr lang="en-US" dirty="0" smtClean="0"/>
              <a:t>)</a:t>
            </a:r>
            <a:endParaRPr lang="en-US" dirty="0"/>
          </a:p>
        </p:txBody>
      </p:sp>
      <p:pic>
        <p:nvPicPr>
          <p:cNvPr id="4" name="Picture 3"/>
          <p:cNvPicPr>
            <a:picLocks noChangeAspect="1"/>
          </p:cNvPicPr>
          <p:nvPr/>
        </p:nvPicPr>
        <p:blipFill>
          <a:blip r:embed="rId3"/>
          <a:stretch>
            <a:fillRect/>
          </a:stretch>
        </p:blipFill>
        <p:spPr>
          <a:xfrm>
            <a:off x="5121717" y="2002602"/>
            <a:ext cx="3565083" cy="3818285"/>
          </a:xfrm>
          <a:prstGeom prst="rect">
            <a:avLst/>
          </a:prstGeom>
        </p:spPr>
      </p:pic>
      <p:sp>
        <p:nvSpPr>
          <p:cNvPr id="5" name="TextBox 4"/>
          <p:cNvSpPr txBox="1"/>
          <p:nvPr/>
        </p:nvSpPr>
        <p:spPr>
          <a:xfrm>
            <a:off x="5263525" y="5946755"/>
            <a:ext cx="3285123" cy="276999"/>
          </a:xfrm>
          <a:prstGeom prst="rect">
            <a:avLst/>
          </a:prstGeom>
          <a:noFill/>
        </p:spPr>
        <p:txBody>
          <a:bodyPr wrap="square" rtlCol="0">
            <a:spAutoFit/>
          </a:bodyPr>
          <a:lstStyle/>
          <a:p>
            <a:r>
              <a:rPr lang="en-US" sz="1200" dirty="0"/>
              <a:t>http://</a:t>
            </a:r>
            <a:r>
              <a:rPr lang="en-US" sz="1200" dirty="0" err="1"/>
              <a:t>tx.cpusa.org</a:t>
            </a:r>
            <a:r>
              <a:rPr lang="en-US" sz="1200" dirty="0"/>
              <a:t>/school/</a:t>
            </a:r>
            <a:r>
              <a:rPr lang="en-US" sz="1200" dirty="0" err="1"/>
              <a:t>abcs</a:t>
            </a:r>
            <a:r>
              <a:rPr lang="en-US" sz="1200" dirty="0"/>
              <a:t>/</a:t>
            </a:r>
            <a:r>
              <a:rPr lang="en-US" sz="1200" dirty="0" err="1"/>
              <a:t>classx.htm</a:t>
            </a:r>
            <a:endParaRPr lang="en-US" sz="1200" dirty="0"/>
          </a:p>
        </p:txBody>
      </p:sp>
    </p:spTree>
    <p:extLst>
      <p:ext uri="{BB962C8B-B14F-4D97-AF65-F5344CB8AC3E}">
        <p14:creationId xmlns:p14="http://schemas.microsoft.com/office/powerpoint/2010/main" val="304830316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05206"/>
            <a:ext cx="8229600" cy="1278398"/>
          </a:xfrm>
        </p:spPr>
        <p:txBody>
          <a:bodyPr>
            <a:normAutofit/>
          </a:bodyPr>
          <a:lstStyle/>
          <a:p>
            <a:pPr marL="0" indent="0">
              <a:buNone/>
            </a:pPr>
            <a:r>
              <a:rPr lang="en-US" dirty="0" smtClean="0"/>
              <a:t>Have “the </a:t>
            </a:r>
            <a:r>
              <a:rPr lang="en-US" dirty="0"/>
              <a:t>relative decline of manufacturing and the tremendous growth of service </a:t>
            </a:r>
            <a:r>
              <a:rPr lang="en-US" dirty="0" smtClean="0"/>
              <a:t>industries … </a:t>
            </a:r>
            <a:r>
              <a:rPr lang="en-US" dirty="0"/>
              <a:t>changed the basic facts of life in capitalist </a:t>
            </a:r>
            <a:r>
              <a:rPr lang="en-US" dirty="0" smtClean="0"/>
              <a:t>society”?  (Zweig, 12)</a:t>
            </a:r>
            <a:endParaRPr lang="en-US" dirty="0"/>
          </a:p>
          <a:p>
            <a:endParaRPr lang="en-US" dirty="0"/>
          </a:p>
        </p:txBody>
      </p:sp>
      <p:pic>
        <p:nvPicPr>
          <p:cNvPr id="5" name="Picture 4"/>
          <p:cNvPicPr>
            <a:picLocks noChangeAspect="1"/>
          </p:cNvPicPr>
          <p:nvPr/>
        </p:nvPicPr>
        <p:blipFill>
          <a:blip r:embed="rId3"/>
          <a:stretch>
            <a:fillRect/>
          </a:stretch>
        </p:blipFill>
        <p:spPr>
          <a:xfrm>
            <a:off x="166055" y="1020891"/>
            <a:ext cx="3900660" cy="2194121"/>
          </a:xfrm>
          <a:prstGeom prst="rect">
            <a:avLst/>
          </a:prstGeom>
        </p:spPr>
      </p:pic>
      <p:pic>
        <p:nvPicPr>
          <p:cNvPr id="6" name="Picture 5"/>
          <p:cNvPicPr>
            <a:picLocks noChangeAspect="1"/>
          </p:cNvPicPr>
          <p:nvPr/>
        </p:nvPicPr>
        <p:blipFill>
          <a:blip r:embed="rId4"/>
          <a:stretch>
            <a:fillRect/>
          </a:stretch>
        </p:blipFill>
        <p:spPr>
          <a:xfrm>
            <a:off x="5308131" y="796175"/>
            <a:ext cx="3628257" cy="2418838"/>
          </a:xfrm>
          <a:prstGeom prst="rect">
            <a:avLst/>
          </a:prstGeom>
        </p:spPr>
      </p:pic>
      <p:cxnSp>
        <p:nvCxnSpPr>
          <p:cNvPr id="8" name="Straight Arrow Connector 7"/>
          <p:cNvCxnSpPr/>
          <p:nvPr/>
        </p:nvCxnSpPr>
        <p:spPr>
          <a:xfrm flipV="1">
            <a:off x="4281510" y="2117951"/>
            <a:ext cx="7845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821953"/>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2907</TotalTime>
  <Words>1777</Words>
  <Application>Microsoft Macintosh PowerPoint</Application>
  <PresentationFormat>On-screen Show (4:3)</PresentationFormat>
  <Paragraphs>106</Paragraphs>
  <Slides>20</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Century Gothic</vt:lpstr>
      <vt:lpstr>Courier New</vt:lpstr>
      <vt:lpstr>ＭＳ Ｐゴシック</vt:lpstr>
      <vt:lpstr>Palatino Linotype</vt:lpstr>
      <vt:lpstr>Arial</vt:lpstr>
      <vt:lpstr>Executive</vt:lpstr>
      <vt:lpstr>Defining Social Class</vt:lpstr>
      <vt:lpstr>PowerPoint Presentation</vt:lpstr>
      <vt:lpstr>PowerPoint Presentation</vt:lpstr>
      <vt:lpstr>PowerPoint Presentation</vt:lpstr>
      <vt:lpstr>PowerPoint Presentation</vt:lpstr>
      <vt:lpstr>PowerPoint Presentation</vt:lpstr>
      <vt:lpstr>What is class?</vt:lpstr>
      <vt:lpstr>Social Class as Process</vt:lpstr>
      <vt:lpstr>PowerPoint Presentation</vt:lpstr>
      <vt:lpstr>Working Class</vt:lpstr>
      <vt:lpstr>Middle Class</vt:lpstr>
      <vt:lpstr>The Ruling Class</vt:lpstr>
      <vt:lpstr>The Middle Class</vt:lpstr>
      <vt:lpstr>Framing Wealth</vt:lpstr>
      <vt:lpstr>PowerPoint Presentation</vt:lpstr>
      <vt:lpstr>PowerPoint Presentation</vt:lpstr>
      <vt:lpstr>PowerPoint Presentation</vt:lpstr>
      <vt:lpstr>Framing Poverty</vt:lpstr>
      <vt:lpstr>COPS</vt:lpstr>
      <vt:lpstr>More questions</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dc:creator>
  <cp:lastModifiedBy>Microsoft Office User</cp:lastModifiedBy>
  <cp:revision>32</cp:revision>
  <dcterms:created xsi:type="dcterms:W3CDTF">2016-02-16T18:12:29Z</dcterms:created>
  <dcterms:modified xsi:type="dcterms:W3CDTF">2019-02-13T13:10:59Z</dcterms:modified>
</cp:coreProperties>
</file>