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handoutMasterIdLst>
    <p:handoutMasterId r:id="rId43"/>
  </p:handoutMasterIdLst>
  <p:sldIdLst>
    <p:sldId id="256" r:id="rId2"/>
    <p:sldId id="285" r:id="rId3"/>
    <p:sldId id="275" r:id="rId4"/>
    <p:sldId id="259" r:id="rId5"/>
    <p:sldId id="267" r:id="rId6"/>
    <p:sldId id="286" r:id="rId7"/>
    <p:sldId id="279" r:id="rId8"/>
    <p:sldId id="260" r:id="rId9"/>
    <p:sldId id="294" r:id="rId10"/>
    <p:sldId id="265" r:id="rId11"/>
    <p:sldId id="266" r:id="rId12"/>
    <p:sldId id="262" r:id="rId13"/>
    <p:sldId id="263" r:id="rId14"/>
    <p:sldId id="287" r:id="rId15"/>
    <p:sldId id="291" r:id="rId16"/>
    <p:sldId id="261" r:id="rId17"/>
    <p:sldId id="277" r:id="rId18"/>
    <p:sldId id="278" r:id="rId19"/>
    <p:sldId id="257" r:id="rId20"/>
    <p:sldId id="284" r:id="rId21"/>
    <p:sldId id="276" r:id="rId22"/>
    <p:sldId id="280" r:id="rId23"/>
    <p:sldId id="274" r:id="rId24"/>
    <p:sldId id="297" r:id="rId25"/>
    <p:sldId id="264" r:id="rId26"/>
    <p:sldId id="269" r:id="rId27"/>
    <p:sldId id="296" r:id="rId28"/>
    <p:sldId id="283" r:id="rId29"/>
    <p:sldId id="288" r:id="rId30"/>
    <p:sldId id="289" r:id="rId31"/>
    <p:sldId id="295" r:id="rId32"/>
    <p:sldId id="270" r:id="rId33"/>
    <p:sldId id="292" r:id="rId34"/>
    <p:sldId id="271" r:id="rId35"/>
    <p:sldId id="293" r:id="rId36"/>
    <p:sldId id="272" r:id="rId37"/>
    <p:sldId id="281" r:id="rId38"/>
    <p:sldId id="258" r:id="rId39"/>
    <p:sldId id="290" r:id="rId40"/>
    <p:sldId id="298"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665" autoAdjust="0"/>
    <p:restoredTop sz="94660"/>
  </p:normalViewPr>
  <p:slideViewPr>
    <p:cSldViewPr snapToGrid="0">
      <p:cViewPr varScale="1">
        <p:scale>
          <a:sx n="87" d="100"/>
          <a:sy n="87" d="100"/>
        </p:scale>
        <p:origin x="43" y="103"/>
      </p:cViewPr>
      <p:guideLst>
        <p:guide orient="horz" pos="2160"/>
        <p:guide pos="3840"/>
      </p:guideLst>
    </p:cSldViewPr>
  </p:slideViewPr>
  <p:notesTextViewPr>
    <p:cViewPr>
      <p:scale>
        <a:sx n="3" d="2"/>
        <a:sy n="3" d="2"/>
      </p:scale>
      <p:origin x="0" y="0"/>
    </p:cViewPr>
  </p:notesTextViewPr>
  <p:sorterViewPr>
    <p:cViewPr>
      <p:scale>
        <a:sx n="100" d="100"/>
        <a:sy n="100" d="100"/>
      </p:scale>
      <p:origin x="0" y="-12214"/>
    </p:cViewPr>
  </p:sorterViewPr>
  <p:notesViewPr>
    <p:cSldViewPr snapToGrid="0">
      <p:cViewPr>
        <p:scale>
          <a:sx n="100" d="100"/>
          <a:sy n="100" d="100"/>
        </p:scale>
        <p:origin x="2350" y="-123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microsoft.com/office/2015/10/relationships/revisionInfo" Target="revisionInfo.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172CBA-39FD-46C2-8B37-7EC6167EC755}"/>
              </a:ext>
            </a:extLst>
          </p:cNvPr>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C20B1D4-CE02-4DF2-B36B-46040AC05D91}"/>
              </a:ext>
            </a:extLst>
          </p:cNvPr>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fld id="{63075FC2-2C78-4F51-8AF9-5A880A9C9864}" type="datetimeFigureOut">
              <a:rPr lang="en-US" smtClean="0"/>
              <a:t>7/11/2017</a:t>
            </a:fld>
            <a:endParaRPr lang="en-US"/>
          </a:p>
        </p:txBody>
      </p:sp>
      <p:sp>
        <p:nvSpPr>
          <p:cNvPr id="4" name="Footer Placeholder 3">
            <a:extLst>
              <a:ext uri="{FF2B5EF4-FFF2-40B4-BE49-F238E27FC236}">
                <a16:creationId xmlns:a16="http://schemas.microsoft.com/office/drawing/2014/main" id="{7731C637-13A8-4017-A271-68163CC1AD7C}"/>
              </a:ext>
            </a:extLst>
          </p:cNvPr>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CE867A6-D2A8-4680-A149-AA6C3AEE3417}"/>
              </a:ext>
            </a:extLst>
          </p:cNvPr>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21AAC187-DA95-4691-B478-E7597B557A83}" type="slidenum">
              <a:rPr lang="en-US" smtClean="0"/>
              <a:t>‹#›</a:t>
            </a:fld>
            <a:endParaRPr lang="en-US"/>
          </a:p>
        </p:txBody>
      </p:sp>
    </p:spTree>
    <p:extLst>
      <p:ext uri="{BB962C8B-B14F-4D97-AF65-F5344CB8AC3E}">
        <p14:creationId xmlns:p14="http://schemas.microsoft.com/office/powerpoint/2010/main" val="1251368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8CAFD15D-EFFD-445F-B93F-8AA94C739F55}" type="datetimeFigureOut">
              <a:rPr lang="en-US" smtClean="0"/>
              <a:t>7/11/2017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047CA70-2274-4ECC-950D-DF8947D27BC5}" type="slidenum">
              <a:rPr lang="en-US" smtClean="0"/>
              <a:t>‹#›</a:t>
            </a:fld>
            <a:endParaRPr lang="en-US"/>
          </a:p>
        </p:txBody>
      </p:sp>
    </p:spTree>
    <p:extLst>
      <p:ext uri="{BB962C8B-B14F-4D97-AF65-F5344CB8AC3E}">
        <p14:creationId xmlns:p14="http://schemas.microsoft.com/office/powerpoint/2010/main" val="2418642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8400"/>
            <a:ext cx="5575300" cy="3136900"/>
          </a:xfrm>
        </p:spPr>
      </p:sp>
      <p:sp>
        <p:nvSpPr>
          <p:cNvPr id="3" name="Notes Placeholder 2"/>
          <p:cNvSpPr>
            <a:spLocks noGrp="1"/>
          </p:cNvSpPr>
          <p:nvPr>
            <p:ph type="body" idx="1"/>
          </p:nvPr>
        </p:nvSpPr>
        <p:spPr/>
        <p:txBody>
          <a:bodyPr/>
          <a:lstStyle/>
          <a:p>
            <a:r>
              <a:rPr lang="en-US" dirty="0"/>
              <a:t>Good afternoon from Middlebury Vermont. My name is Jeff Dunham, and I'm a professor in the Department of Physics.  If you’re logged in to the chat window, could you let us know where you are attending from?</a:t>
            </a:r>
          </a:p>
        </p:txBody>
      </p:sp>
      <p:sp>
        <p:nvSpPr>
          <p:cNvPr id="4" name="Slide Number Placeholder 3"/>
          <p:cNvSpPr>
            <a:spLocks noGrp="1"/>
          </p:cNvSpPr>
          <p:nvPr>
            <p:ph type="sldNum" sz="quarter" idx="10"/>
          </p:nvPr>
        </p:nvSpPr>
        <p:spPr/>
        <p:txBody>
          <a:bodyPr/>
          <a:lstStyle/>
          <a:p>
            <a:fld id="{4047CA70-2274-4ECC-950D-DF8947D27BC5}" type="slidenum">
              <a:rPr lang="en-US" smtClean="0"/>
              <a:t>1</a:t>
            </a:fld>
            <a:endParaRPr lang="en-US"/>
          </a:p>
        </p:txBody>
      </p:sp>
    </p:spTree>
    <p:extLst>
      <p:ext uri="{BB962C8B-B14F-4D97-AF65-F5344CB8AC3E}">
        <p14:creationId xmlns:p14="http://schemas.microsoft.com/office/powerpoint/2010/main" val="118589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pass over this slide quickly.  It shows that if the stepper motor angle  is used as an angular coordinate around a torus or doughnut, and the pendulum angle and angular velocity are plotted in the cross-sectional planes of the torus, then one can plot the data in a 3-dimensional phase space as indicted above.  The red dots are the places where the 3-dimensional trajectory of the pendulum pierces a particular cross-sectional plane, and the red dots correspond to the points that get plotted in one of 4096 Poincare planes.  The video animation shown at the beginning, shows all 4096 Poincare planes as a movie.</a:t>
            </a:r>
          </a:p>
        </p:txBody>
      </p:sp>
      <p:sp>
        <p:nvSpPr>
          <p:cNvPr id="4" name="Slide Number Placeholder 3"/>
          <p:cNvSpPr>
            <a:spLocks noGrp="1"/>
          </p:cNvSpPr>
          <p:nvPr>
            <p:ph type="sldNum" sz="quarter" idx="10"/>
          </p:nvPr>
        </p:nvSpPr>
        <p:spPr/>
        <p:txBody>
          <a:bodyPr/>
          <a:lstStyle/>
          <a:p>
            <a:fld id="{4047CA70-2274-4ECC-950D-DF8947D27BC5}" type="slidenum">
              <a:rPr lang="en-US" smtClean="0"/>
              <a:t>10</a:t>
            </a:fld>
            <a:endParaRPr lang="en-US"/>
          </a:p>
        </p:txBody>
      </p:sp>
    </p:spTree>
    <p:extLst>
      <p:ext uri="{BB962C8B-B14F-4D97-AF65-F5344CB8AC3E}">
        <p14:creationId xmlns:p14="http://schemas.microsoft.com/office/powerpoint/2010/main" val="1391895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pendulum can also exhibit periodic behavior in response to the uniform stepper motor rotation, but periodic behavior does not require long data-acquisition times or large data sets. </a:t>
            </a:r>
          </a:p>
          <a:p>
            <a:endParaRPr lang="en-US" dirty="0"/>
          </a:p>
          <a:p>
            <a:r>
              <a:rPr lang="en-US" dirty="0"/>
              <a:t>Chaotic motion is the more difficult data acquisition and analysis problem.  Only about 65,000 points are put into a single Poincare section in one 24-day.   Ideally, 10-100 days of data should be combined, but how will all of that filtering get done in a timely fashion?</a:t>
            </a:r>
          </a:p>
        </p:txBody>
      </p:sp>
      <p:sp>
        <p:nvSpPr>
          <p:cNvPr id="4" name="Slide Number Placeholder 3"/>
          <p:cNvSpPr>
            <a:spLocks noGrp="1"/>
          </p:cNvSpPr>
          <p:nvPr>
            <p:ph type="sldNum" sz="quarter" idx="10"/>
          </p:nvPr>
        </p:nvSpPr>
        <p:spPr/>
        <p:txBody>
          <a:bodyPr/>
          <a:lstStyle/>
          <a:p>
            <a:fld id="{4047CA70-2274-4ECC-950D-DF8947D27BC5}" type="slidenum">
              <a:rPr lang="en-US" smtClean="0"/>
              <a:t>11</a:t>
            </a:fld>
            <a:endParaRPr lang="en-US"/>
          </a:p>
        </p:txBody>
      </p:sp>
    </p:spTree>
    <p:extLst>
      <p:ext uri="{BB962C8B-B14F-4D97-AF65-F5344CB8AC3E}">
        <p14:creationId xmlns:p14="http://schemas.microsoft.com/office/powerpoint/2010/main" val="1280753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original work on this problem was done by Bob </a:t>
            </a:r>
            <a:r>
              <a:rPr lang="en-US" dirty="0" err="1"/>
              <a:t>DeSerio</a:t>
            </a:r>
            <a:r>
              <a:rPr lang="en-US" dirty="0"/>
              <a:t> in 2003, and you can see our first attempts when we started in 2009.</a:t>
            </a:r>
          </a:p>
        </p:txBody>
      </p:sp>
      <p:sp>
        <p:nvSpPr>
          <p:cNvPr id="4" name="Slide Number Placeholder 3"/>
          <p:cNvSpPr>
            <a:spLocks noGrp="1"/>
          </p:cNvSpPr>
          <p:nvPr>
            <p:ph type="sldNum" sz="quarter" idx="10"/>
          </p:nvPr>
        </p:nvSpPr>
        <p:spPr/>
        <p:txBody>
          <a:bodyPr/>
          <a:lstStyle/>
          <a:p>
            <a:fld id="{4047CA70-2274-4ECC-950D-DF8947D27BC5}" type="slidenum">
              <a:rPr lang="en-US" smtClean="0"/>
              <a:t>12</a:t>
            </a:fld>
            <a:endParaRPr lang="en-US"/>
          </a:p>
        </p:txBody>
      </p:sp>
    </p:spTree>
    <p:extLst>
      <p:ext uri="{BB962C8B-B14F-4D97-AF65-F5344CB8AC3E}">
        <p14:creationId xmlns:p14="http://schemas.microsoft.com/office/powerpoint/2010/main" val="34999871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Bob showed, one can make a number of improvements to the original apparatus by using a precision stepper motor and a precision optical rotary encoder attached to the pendulum axle.  We bought  a stepper motor and optical rotary encoder that promised to deliver at least 10 times the angular resolution as the components used in Bob’s experiment.</a:t>
            </a:r>
          </a:p>
          <a:p>
            <a:endParaRPr lang="en-US" dirty="0"/>
          </a:p>
          <a:p>
            <a:r>
              <a:rPr lang="en-US" dirty="0"/>
              <a:t>Unfortunately, or fortunately, depending on how you look at it, with the increased angular resolution came at least 20 times as much data, but of higher quality.</a:t>
            </a:r>
          </a:p>
        </p:txBody>
      </p:sp>
      <p:sp>
        <p:nvSpPr>
          <p:cNvPr id="4" name="Slide Number Placeholder 3"/>
          <p:cNvSpPr>
            <a:spLocks noGrp="1"/>
          </p:cNvSpPr>
          <p:nvPr>
            <p:ph type="sldNum" sz="quarter" idx="10"/>
          </p:nvPr>
        </p:nvSpPr>
        <p:spPr/>
        <p:txBody>
          <a:bodyPr/>
          <a:lstStyle/>
          <a:p>
            <a:fld id="{4047CA70-2274-4ECC-950D-DF8947D27BC5}" type="slidenum">
              <a:rPr lang="en-US" smtClean="0"/>
              <a:t>13</a:t>
            </a:fld>
            <a:endParaRPr lang="en-US"/>
          </a:p>
        </p:txBody>
      </p:sp>
    </p:spTree>
    <p:extLst>
      <p:ext uri="{BB962C8B-B14F-4D97-AF65-F5344CB8AC3E}">
        <p14:creationId xmlns:p14="http://schemas.microsoft.com/office/powerpoint/2010/main" val="3726433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above is a small portion of a Poincare section formed from 10 days of data, from the senior thesis of Shujaat Khan.  The full plot is a 40 in x 40 in poster that I keep in my office.    The fine structure of the fractal was especially clear.  Not a single data point of about 650,000 data points in the poster was out of place.   We were excited to improve its quality by improvements to the apparatus and to the data-analysis procedure. </a:t>
            </a:r>
          </a:p>
          <a:p>
            <a:endParaRPr lang="en-US" dirty="0"/>
          </a:p>
          <a:p>
            <a:r>
              <a:rPr lang="en-US" dirty="0"/>
              <a:t>The problem was that it took 3.5 hours to filter the data for 24 hours of data taking.  The ten-day plot represented 35 hours of computing, using an old version of Mathematica, in 2010, on a computer that was then already about 5-10 years old.  I suspect it’s resting comfortably in a landfill now.</a:t>
            </a:r>
          </a:p>
          <a:p>
            <a:endParaRPr lang="en-US" dirty="0"/>
          </a:p>
          <a:p>
            <a:r>
              <a:rPr lang="en-US" dirty="0"/>
              <a:t>Things have changed a great deal, but Mathematica code today still takes 1.5 minutes to perform the SG filter operation that is precondition for making Poincare plots, determining fractal dimension, Lyapunov exponents, etc.  Mathematica is powerful, with many parallel functions, interactive, and convenient, but I knew that modern hardware and modern code should do much better.</a:t>
            </a:r>
          </a:p>
        </p:txBody>
      </p:sp>
      <p:sp>
        <p:nvSpPr>
          <p:cNvPr id="4" name="Slide Number Placeholder 3"/>
          <p:cNvSpPr>
            <a:spLocks noGrp="1"/>
          </p:cNvSpPr>
          <p:nvPr>
            <p:ph type="sldNum" sz="quarter" idx="10"/>
          </p:nvPr>
        </p:nvSpPr>
        <p:spPr/>
        <p:txBody>
          <a:bodyPr/>
          <a:lstStyle/>
          <a:p>
            <a:fld id="{4047CA70-2274-4ECC-950D-DF8947D27BC5}" type="slidenum">
              <a:rPr lang="en-US" smtClean="0"/>
              <a:t>14</a:t>
            </a:fld>
            <a:endParaRPr lang="en-US"/>
          </a:p>
        </p:txBody>
      </p:sp>
    </p:spTree>
    <p:extLst>
      <p:ext uri="{BB962C8B-B14F-4D97-AF65-F5344CB8AC3E}">
        <p14:creationId xmlns:p14="http://schemas.microsoft.com/office/powerpoint/2010/main" val="2553448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emphasize the point at the bottom of the page.  The other algorithms depend on optimally smoothed data, and one of our core problems is determining optimal smoothing.  We need an a smoothing algorithm that runs as fast as is possible on modern workstation-level hardware.</a:t>
            </a:r>
          </a:p>
        </p:txBody>
      </p:sp>
      <p:sp>
        <p:nvSpPr>
          <p:cNvPr id="4" name="Slide Number Placeholder 3"/>
          <p:cNvSpPr>
            <a:spLocks noGrp="1"/>
          </p:cNvSpPr>
          <p:nvPr>
            <p:ph type="sldNum" sz="quarter" idx="10"/>
          </p:nvPr>
        </p:nvSpPr>
        <p:spPr/>
        <p:txBody>
          <a:bodyPr/>
          <a:lstStyle/>
          <a:p>
            <a:fld id="{4047CA70-2274-4ECC-950D-DF8947D27BC5}" type="slidenum">
              <a:rPr lang="en-US" smtClean="0"/>
              <a:t>15</a:t>
            </a:fld>
            <a:endParaRPr lang="en-US"/>
          </a:p>
        </p:txBody>
      </p:sp>
    </p:spTree>
    <p:extLst>
      <p:ext uri="{BB962C8B-B14F-4D97-AF65-F5344CB8AC3E}">
        <p14:creationId xmlns:p14="http://schemas.microsoft.com/office/powerpoint/2010/main" val="3019631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Part 2.</a:t>
            </a:r>
          </a:p>
          <a:p>
            <a:endParaRPr lang="en-US" dirty="0"/>
          </a:p>
          <a:p>
            <a:r>
              <a:rPr lang="en-US" dirty="0"/>
              <a:t>So how much data needs to be processed for 24 hours of data?</a:t>
            </a:r>
          </a:p>
          <a:p>
            <a:endParaRPr lang="en-US" dirty="0"/>
          </a:p>
          <a:p>
            <a:r>
              <a:rPr lang="en-US" dirty="0"/>
              <a:t>How does that translate into floating-point operations (FLOPs)?</a:t>
            </a:r>
          </a:p>
        </p:txBody>
      </p:sp>
      <p:sp>
        <p:nvSpPr>
          <p:cNvPr id="4" name="Slide Number Placeholder 3"/>
          <p:cNvSpPr>
            <a:spLocks noGrp="1"/>
          </p:cNvSpPr>
          <p:nvPr>
            <p:ph type="sldNum" sz="quarter" idx="10"/>
          </p:nvPr>
        </p:nvSpPr>
        <p:spPr/>
        <p:txBody>
          <a:bodyPr/>
          <a:lstStyle/>
          <a:p>
            <a:fld id="{4047CA70-2274-4ECC-950D-DF8947D27BC5}" type="slidenum">
              <a:rPr lang="en-US" smtClean="0"/>
              <a:t>16</a:t>
            </a:fld>
            <a:endParaRPr lang="en-US"/>
          </a:p>
        </p:txBody>
      </p:sp>
    </p:spTree>
    <p:extLst>
      <p:ext uri="{BB962C8B-B14F-4D97-AF65-F5344CB8AC3E}">
        <p14:creationId xmlns:p14="http://schemas.microsoft.com/office/powerpoint/2010/main" val="843934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36563"/>
            <a:ext cx="5575300" cy="3136900"/>
          </a:xfrm>
        </p:spPr>
      </p:sp>
      <p:sp>
        <p:nvSpPr>
          <p:cNvPr id="3" name="Notes Placeholder 2"/>
          <p:cNvSpPr>
            <a:spLocks noGrp="1"/>
          </p:cNvSpPr>
          <p:nvPr>
            <p:ph type="body" idx="1"/>
          </p:nvPr>
        </p:nvSpPr>
        <p:spPr>
          <a:xfrm>
            <a:off x="701675" y="3730942"/>
            <a:ext cx="5956300" cy="5024437"/>
          </a:xfrm>
        </p:spPr>
        <p:txBody>
          <a:bodyPr/>
          <a:lstStyle/>
          <a:p>
            <a:r>
              <a:rPr lang="en-US" dirty="0"/>
              <a:t>You would not want to use a computationally expensive filter, like the SG filter, unless you absolutely have to.  We have to, in order to preserve the fine detail we want to see in our final data.</a:t>
            </a:r>
          </a:p>
          <a:p>
            <a:endParaRPr lang="en-US" dirty="0"/>
          </a:p>
          <a:p>
            <a:r>
              <a:rPr lang="en-US" dirty="0"/>
              <a:t>The top plot shows a simulated signal with an increasing frequency that increases going to the right.  The signal amplitude stays the same.  Added to the well-defined signal is simulated Gaussian noise.</a:t>
            </a:r>
          </a:p>
          <a:p>
            <a:endParaRPr lang="en-US" dirty="0"/>
          </a:p>
          <a:p>
            <a:r>
              <a:rPr lang="en-US" dirty="0"/>
              <a:t>The goal of the filter is to recover the original well-defined signal and reject the noise.</a:t>
            </a:r>
          </a:p>
          <a:p>
            <a:endParaRPr lang="en-US" dirty="0"/>
          </a:p>
          <a:p>
            <a:r>
              <a:rPr lang="en-US" dirty="0"/>
              <a:t>The middle plot shows what happens if one applies a generic “democratic” moving average filter.   For every specific element in the data set, one considers the data values of 16 elements to the left, the data value of the central (specific) element, and the data values of 16 elements to the right, adds up the 33 values and divides by 33.  “Democratic” means all of the data elements have the same vote, i.e., the same weight in deciding how the central value should be replaced to produce the “smoothed” output.  The result is the solid line in the middle plot, where we see that this kind of smoothing reduces the amplitude of high-frequency peaks and increase their widths.   The recovery of the original signal is poor.  This is unacceptable.</a:t>
            </a:r>
          </a:p>
          <a:p>
            <a:endParaRPr lang="en-US" dirty="0"/>
          </a:p>
          <a:p>
            <a:r>
              <a:rPr lang="en-US" dirty="0"/>
              <a:t>The bottom plot shows the SG filter.  For every element in the data set, a least-squares polynomial fit of order o  is fitted to the data values all of the elements in a neighborhood of radius n around the central element.  Fortunately, the coefficients one obtains from the least- squares fitting to a polynomial can be calculated in advance.  The derivatives of the best-fit polynomial are also known in advance.</a:t>
            </a:r>
          </a:p>
        </p:txBody>
      </p:sp>
      <p:sp>
        <p:nvSpPr>
          <p:cNvPr id="4" name="Slide Number Placeholder 3"/>
          <p:cNvSpPr>
            <a:spLocks noGrp="1"/>
          </p:cNvSpPr>
          <p:nvPr>
            <p:ph type="sldNum" sz="quarter" idx="10"/>
          </p:nvPr>
        </p:nvSpPr>
        <p:spPr/>
        <p:txBody>
          <a:bodyPr/>
          <a:lstStyle/>
          <a:p>
            <a:fld id="{4047CA70-2274-4ECC-950D-DF8947D27BC5}" type="slidenum">
              <a:rPr lang="en-US" smtClean="0"/>
              <a:t>17</a:t>
            </a:fld>
            <a:endParaRPr lang="en-US"/>
          </a:p>
        </p:txBody>
      </p:sp>
    </p:spTree>
    <p:extLst>
      <p:ext uri="{BB962C8B-B14F-4D97-AF65-F5344CB8AC3E}">
        <p14:creationId xmlns:p14="http://schemas.microsoft.com/office/powerpoint/2010/main" val="2314137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simple example, a stencil of SG coefficients is applied to every element of a data set.  At every element of the data set, n = 2 elements to the left and n = 2 elements to the right, and the central elements itself (indicated in red) are multiplied by a SG coefficient.  These products are summed and the central element is replaced with the new value.  Note that the stencil above can be implemented as 5 fused multiply-add instructions in code; in general, one needs 2 n + 1 fused multiply-add for each derivative order.</a:t>
            </a:r>
          </a:p>
          <a:p>
            <a:endParaRPr lang="en-US" dirty="0"/>
          </a:p>
          <a:p>
            <a:endParaRPr lang="en-US" dirty="0"/>
          </a:p>
          <a:p>
            <a:r>
              <a:rPr lang="en-US" dirty="0"/>
              <a:t>This stencil must be applied at every element of the raw data set and there is a separate set of SG (stencil) coefficient for the 0</a:t>
            </a:r>
            <a:r>
              <a:rPr lang="en-US" baseline="30000" dirty="0"/>
              <a:t>th</a:t>
            </a:r>
            <a:r>
              <a:rPr lang="en-US" dirty="0"/>
              <a:t> , 1</a:t>
            </a:r>
            <a:r>
              <a:rPr lang="en-US" baseline="30000" dirty="0"/>
              <a:t>st</a:t>
            </a:r>
            <a:r>
              <a:rPr lang="en-US" dirty="0"/>
              <a:t>, and 2</a:t>
            </a:r>
            <a:r>
              <a:rPr lang="en-US" baseline="30000" dirty="0"/>
              <a:t>nd</a:t>
            </a:r>
            <a:r>
              <a:rPr lang="en-US" dirty="0"/>
              <a:t> derivatives.</a:t>
            </a:r>
          </a:p>
          <a:p>
            <a:endParaRPr lang="en-US" dirty="0"/>
          </a:p>
          <a:p>
            <a:r>
              <a:rPr lang="en-US" dirty="0"/>
              <a:t>Note how the weighting is not democratic.  Note the negative values.</a:t>
            </a:r>
          </a:p>
          <a:p>
            <a:endParaRPr lang="en-US" dirty="0"/>
          </a:p>
        </p:txBody>
      </p:sp>
      <p:sp>
        <p:nvSpPr>
          <p:cNvPr id="4" name="Slide Number Placeholder 3"/>
          <p:cNvSpPr>
            <a:spLocks noGrp="1"/>
          </p:cNvSpPr>
          <p:nvPr>
            <p:ph type="sldNum" sz="quarter" idx="10"/>
          </p:nvPr>
        </p:nvSpPr>
        <p:spPr/>
        <p:txBody>
          <a:bodyPr/>
          <a:lstStyle/>
          <a:p>
            <a:fld id="{4047CA70-2274-4ECC-950D-DF8947D27BC5}" type="slidenum">
              <a:rPr lang="en-US" smtClean="0"/>
              <a:t>18</a:t>
            </a:fld>
            <a:endParaRPr lang="en-US"/>
          </a:p>
        </p:txBody>
      </p:sp>
    </p:spTree>
    <p:extLst>
      <p:ext uri="{BB962C8B-B14F-4D97-AF65-F5344CB8AC3E}">
        <p14:creationId xmlns:p14="http://schemas.microsoft.com/office/powerpoint/2010/main" val="2972473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good to do a calculation with realistic numbers to find out how many FLOPs are required to do what we need done .  Our filter radius is not n = 2, but something more like n  = 96.</a:t>
            </a:r>
          </a:p>
          <a:p>
            <a:endParaRPr lang="en-US" dirty="0"/>
          </a:p>
          <a:p>
            <a:r>
              <a:rPr lang="en-US" dirty="0"/>
              <a:t>When I did this calculation seven years ago, I realized that we should expect to do better than 3.5 hours with modern hardware and modern coding.</a:t>
            </a:r>
          </a:p>
        </p:txBody>
      </p:sp>
      <p:sp>
        <p:nvSpPr>
          <p:cNvPr id="4" name="Slide Number Placeholder 3"/>
          <p:cNvSpPr>
            <a:spLocks noGrp="1"/>
          </p:cNvSpPr>
          <p:nvPr>
            <p:ph type="sldNum" sz="quarter" idx="10"/>
          </p:nvPr>
        </p:nvSpPr>
        <p:spPr/>
        <p:txBody>
          <a:bodyPr/>
          <a:lstStyle/>
          <a:p>
            <a:fld id="{4047CA70-2274-4ECC-950D-DF8947D27BC5}" type="slidenum">
              <a:rPr lang="en-US" smtClean="0"/>
              <a:t>19</a:t>
            </a:fld>
            <a:endParaRPr lang="en-US"/>
          </a:p>
        </p:txBody>
      </p:sp>
    </p:spTree>
    <p:extLst>
      <p:ext uri="{BB962C8B-B14F-4D97-AF65-F5344CB8AC3E}">
        <p14:creationId xmlns:p14="http://schemas.microsoft.com/office/powerpoint/2010/main" val="3180552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Middlebury college is in the town of Middlebury. In this photo you can see most of the town and the college.  Middlebury is an undergraduate liberal arts institution with about 2500 students.  It's not a graduate research institution. In the physics department, we graduate about 15 majors a year and there are six physics faculty.  I'm speaking to you from the 5th floor of the large building in lower left of the picture, </a:t>
            </a:r>
            <a:r>
              <a:rPr lang="en-US" dirty="0" err="1"/>
              <a:t>McCardell</a:t>
            </a:r>
            <a:r>
              <a:rPr lang="en-US" dirty="0"/>
              <a:t> Bicentennial Hall; it's the second largest building in the state of Vermont.  The bicentennial of the college was in 2000, when Prof. John </a:t>
            </a:r>
            <a:r>
              <a:rPr lang="en-US" dirty="0" err="1"/>
              <a:t>McCardell</a:t>
            </a:r>
            <a:r>
              <a:rPr lang="en-US" dirty="0"/>
              <a:t> was college president.</a:t>
            </a:r>
          </a:p>
          <a:p>
            <a:endParaRPr lang="en-US" dirty="0"/>
          </a:p>
          <a:p>
            <a:r>
              <a:rPr lang="en-US" dirty="0"/>
              <a:t>The best thing about coming to a place like Middlebury is it is necessary to take one’s specialist training and learn new physics that is compatible with needs and resources of a small institution.</a:t>
            </a:r>
          </a:p>
        </p:txBody>
      </p:sp>
      <p:sp>
        <p:nvSpPr>
          <p:cNvPr id="4" name="Slide Number Placeholder 3"/>
          <p:cNvSpPr>
            <a:spLocks noGrp="1"/>
          </p:cNvSpPr>
          <p:nvPr>
            <p:ph type="sldNum" sz="quarter" idx="10"/>
          </p:nvPr>
        </p:nvSpPr>
        <p:spPr/>
        <p:txBody>
          <a:bodyPr/>
          <a:lstStyle/>
          <a:p>
            <a:fld id="{4047CA70-2274-4ECC-950D-DF8947D27BC5}" type="slidenum">
              <a:rPr lang="en-US" smtClean="0"/>
              <a:t>2</a:t>
            </a:fld>
            <a:endParaRPr lang="en-US"/>
          </a:p>
        </p:txBody>
      </p:sp>
    </p:spTree>
    <p:extLst>
      <p:ext uri="{BB962C8B-B14F-4D97-AF65-F5344CB8AC3E}">
        <p14:creationId xmlns:p14="http://schemas.microsoft.com/office/powerpoint/2010/main" val="548186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right, I show a mnemonic, VITO, for how modern code is usually structured.  Just think of Vito Corleone, Marlon Brando’s memorable character in the movie </a:t>
            </a:r>
            <a:r>
              <a:rPr lang="en-US" u="sng" dirty="0"/>
              <a:t>The Godfather</a:t>
            </a:r>
            <a:r>
              <a:rPr lang="en-US" dirty="0"/>
              <a:t>.</a:t>
            </a:r>
          </a:p>
          <a:p>
            <a:endParaRPr lang="en-US" dirty="0"/>
          </a:p>
          <a:p>
            <a:r>
              <a:rPr lang="en-US" dirty="0"/>
              <a:t>Point out the </a:t>
            </a:r>
            <a:r>
              <a:rPr lang="en-US" dirty="0" err="1"/>
              <a:t>OpenMP</a:t>
            </a:r>
            <a:r>
              <a:rPr lang="en-US" dirty="0"/>
              <a:t> threading construction at the beginning.</a:t>
            </a:r>
          </a:p>
          <a:p>
            <a:endParaRPr lang="en-US" dirty="0"/>
          </a:p>
          <a:p>
            <a:r>
              <a:rPr lang="en-US" dirty="0"/>
              <a:t>Point out the vector/SIMD construction at the middle.</a:t>
            </a:r>
          </a:p>
          <a:p>
            <a:endParaRPr lang="en-US" dirty="0"/>
          </a:p>
          <a:p>
            <a:r>
              <a:rPr lang="en-US" dirty="0"/>
              <a:t>FOLDED means we took advantage of the symmetry of the SG filter values around the central element.  It’s quite possible this did not help much because if these values are aligned properly for unit stride access on one side of the central element, they are in  the opposite order on the other side.</a:t>
            </a:r>
          </a:p>
        </p:txBody>
      </p:sp>
      <p:sp>
        <p:nvSpPr>
          <p:cNvPr id="4" name="Slide Number Placeholder 3"/>
          <p:cNvSpPr>
            <a:spLocks noGrp="1"/>
          </p:cNvSpPr>
          <p:nvPr>
            <p:ph type="sldNum" sz="quarter" idx="10"/>
          </p:nvPr>
        </p:nvSpPr>
        <p:spPr/>
        <p:txBody>
          <a:bodyPr/>
          <a:lstStyle/>
          <a:p>
            <a:fld id="{4047CA70-2274-4ECC-950D-DF8947D27BC5}" type="slidenum">
              <a:rPr lang="en-US" smtClean="0"/>
              <a:t>20</a:t>
            </a:fld>
            <a:endParaRPr lang="en-US"/>
          </a:p>
        </p:txBody>
      </p:sp>
    </p:spTree>
    <p:extLst>
      <p:ext uri="{BB962C8B-B14F-4D97-AF65-F5344CB8AC3E}">
        <p14:creationId xmlns:p14="http://schemas.microsoft.com/office/powerpoint/2010/main" val="2155551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493713"/>
            <a:ext cx="5575300" cy="3136900"/>
          </a:xfrm>
        </p:spPr>
      </p:sp>
      <p:sp>
        <p:nvSpPr>
          <p:cNvPr id="3" name="Notes Placeholder 2"/>
          <p:cNvSpPr>
            <a:spLocks noGrp="1"/>
          </p:cNvSpPr>
          <p:nvPr>
            <p:ph type="body" idx="1"/>
          </p:nvPr>
        </p:nvSpPr>
        <p:spPr>
          <a:xfrm>
            <a:off x="701039" y="3873818"/>
            <a:ext cx="5716905" cy="4310062"/>
          </a:xfrm>
        </p:spPr>
        <p:txBody>
          <a:bodyPr/>
          <a:lstStyle/>
          <a:p>
            <a:r>
              <a:rPr lang="en-US" dirty="0"/>
              <a:t>Given that our data has only 16 bits of precision, it might well be the case that we  require only single precision in our data analysis, but it was easy to calculate in double precision for comparison to legacy calculations.  Both SP and DP results will be presented.</a:t>
            </a:r>
          </a:p>
          <a:p>
            <a:endParaRPr lang="en-US" dirty="0"/>
          </a:p>
          <a:p>
            <a:r>
              <a:rPr lang="en-US" dirty="0"/>
              <a:t>The SG filter operation for one day of data can done in about 0.3 s on the Xeon Phi 7210 DAP workstation in my office.  That corresponds to over 1 TFLOP/s of  SP calculation performance.</a:t>
            </a:r>
          </a:p>
          <a:p>
            <a:endParaRPr lang="en-US" dirty="0"/>
          </a:p>
          <a:p>
            <a:r>
              <a:rPr lang="en-US" dirty="0"/>
              <a:t>I was happy to see that the performance improvements I made when tuning for optimal performance on Xeon Phi also leads to good performance on the many traditional Xeon processors of the Colfax Cluster, because it may be necessary here, at times, to use traditional Xeon processors for some of our analysis.</a:t>
            </a:r>
          </a:p>
          <a:p>
            <a:endParaRPr lang="en-US" dirty="0"/>
          </a:p>
          <a:p>
            <a:r>
              <a:rPr lang="en-US" dirty="0"/>
              <a:t>The Broadwell processor on the Colfax Cluster is very powerful, and for performance FLOP/s gives KNL a run for its money, but Broadwell requires 290 Watts, whereas the KNL processors requires only 215 Watts.  So the KNL completes more FLOPs per Watt than Broadwell.  That’s not a consideration for me, because I don’t pay the power bills for my college or for Colfax, but power efficiency is a big concern of the HPC community and needs to be considered in addition to FLOP/s performance.</a:t>
            </a:r>
          </a:p>
          <a:p>
            <a:endParaRPr lang="en-US" dirty="0"/>
          </a:p>
          <a:p>
            <a:r>
              <a:rPr lang="en-US" dirty="0"/>
              <a:t>Also, the Broadwell machine is very expensive compared to the Xeon Phi.</a:t>
            </a:r>
          </a:p>
        </p:txBody>
      </p:sp>
      <p:sp>
        <p:nvSpPr>
          <p:cNvPr id="4" name="Slide Number Placeholder 3"/>
          <p:cNvSpPr>
            <a:spLocks noGrp="1"/>
          </p:cNvSpPr>
          <p:nvPr>
            <p:ph type="sldNum" sz="quarter" idx="10"/>
          </p:nvPr>
        </p:nvSpPr>
        <p:spPr/>
        <p:txBody>
          <a:bodyPr/>
          <a:lstStyle/>
          <a:p>
            <a:fld id="{4047CA70-2274-4ECC-950D-DF8947D27BC5}" type="slidenum">
              <a:rPr lang="en-US" smtClean="0"/>
              <a:t>21</a:t>
            </a:fld>
            <a:endParaRPr lang="en-US"/>
          </a:p>
        </p:txBody>
      </p:sp>
    </p:spTree>
    <p:extLst>
      <p:ext uri="{BB962C8B-B14F-4D97-AF65-F5344CB8AC3E}">
        <p14:creationId xmlns:p14="http://schemas.microsoft.com/office/powerpoint/2010/main" val="4031812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double precision efficiency is also very good.</a:t>
            </a:r>
          </a:p>
          <a:p>
            <a:endParaRPr lang="en-US" dirty="0"/>
          </a:p>
          <a:p>
            <a:r>
              <a:rPr lang="en-US" dirty="0"/>
              <a:t>But, rather naively, I expected to do better than this because of the advertising of SP6+ TFLOP/s and DP 3+ TFLOP/s.</a:t>
            </a:r>
          </a:p>
          <a:p>
            <a:endParaRPr lang="en-US" dirty="0"/>
          </a:p>
          <a:p>
            <a:r>
              <a:rPr lang="en-US" dirty="0"/>
              <a:t>I thought I had amazing arithmetic intensity in the SG algorithm</a:t>
            </a:r>
          </a:p>
          <a:p>
            <a:endParaRPr lang="en-US" dirty="0"/>
          </a:p>
          <a:p>
            <a:r>
              <a:rPr lang="en-US" dirty="0"/>
              <a:t>579 FMA instructions for a total of 16 bytes of memory traffic (SP) (1 SP in, 3 SP out)</a:t>
            </a:r>
          </a:p>
          <a:p>
            <a:endParaRPr lang="en-US" dirty="0"/>
          </a:p>
          <a:p>
            <a:r>
              <a:rPr lang="en-US" dirty="0"/>
              <a:t>arithmetic intensity = instructions/bytes of approximately 36!!</a:t>
            </a:r>
          </a:p>
          <a:p>
            <a:endParaRPr lang="en-US" dirty="0"/>
          </a:p>
          <a:p>
            <a:r>
              <a:rPr lang="en-US" dirty="0"/>
              <a:t>Fantastic! Wrong.</a:t>
            </a:r>
          </a:p>
          <a:p>
            <a:endParaRPr lang="en-US" dirty="0"/>
          </a:p>
          <a:p>
            <a:endParaRPr lang="en-US" dirty="0"/>
          </a:p>
        </p:txBody>
      </p:sp>
      <p:sp>
        <p:nvSpPr>
          <p:cNvPr id="4" name="Slide Number Placeholder 3"/>
          <p:cNvSpPr>
            <a:spLocks noGrp="1"/>
          </p:cNvSpPr>
          <p:nvPr>
            <p:ph type="sldNum" sz="quarter" idx="10"/>
          </p:nvPr>
        </p:nvSpPr>
        <p:spPr/>
        <p:txBody>
          <a:bodyPr/>
          <a:lstStyle/>
          <a:p>
            <a:fld id="{4047CA70-2274-4ECC-950D-DF8947D27BC5}" type="slidenum">
              <a:rPr lang="en-US" smtClean="0"/>
              <a:t>22</a:t>
            </a:fld>
            <a:endParaRPr lang="en-US"/>
          </a:p>
        </p:txBody>
      </p:sp>
    </p:spTree>
    <p:extLst>
      <p:ext uri="{BB962C8B-B14F-4D97-AF65-F5344CB8AC3E}">
        <p14:creationId xmlns:p14="http://schemas.microsoft.com/office/powerpoint/2010/main" val="4217355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SG coefficients are too numerous (579) to reside in the 32 512-bit wide registers and all of them must be retrieved from the L1 cache for every data point in the entire data set.</a:t>
            </a:r>
          </a:p>
          <a:p>
            <a:endParaRPr lang="en-US" dirty="0"/>
          </a:p>
          <a:p>
            <a:r>
              <a:rPr lang="en-US" dirty="0"/>
              <a:t>A democratic filter would not have this limitation, since there is only one coefficient.  But a democratic filter could not give good 1</a:t>
            </a:r>
            <a:r>
              <a:rPr lang="en-US" baseline="30000" dirty="0"/>
              <a:t>st</a:t>
            </a:r>
            <a:r>
              <a:rPr lang="en-US" dirty="0"/>
              <a:t> and 2</a:t>
            </a:r>
            <a:r>
              <a:rPr lang="en-US" baseline="30000" dirty="0"/>
              <a:t>nd</a:t>
            </a:r>
            <a:r>
              <a:rPr lang="en-US" dirty="0"/>
              <a:t> derivatives either.</a:t>
            </a:r>
          </a:p>
          <a:p>
            <a:endParaRPr lang="en-US" dirty="0"/>
          </a:p>
          <a:p>
            <a:r>
              <a:rPr lang="en-US" dirty="0"/>
              <a:t>A quick estimate suggests that 0.2 seconds of the compute time involves moving the SG coefficients in from L1 cache.</a:t>
            </a:r>
          </a:p>
          <a:p>
            <a:endParaRPr lang="en-US" dirty="0"/>
          </a:p>
          <a:p>
            <a:r>
              <a:rPr lang="en-US" dirty="0"/>
              <a:t>Computation is cheap, usually free, but memory access, even to a fast L1 cache will cost you dearly.</a:t>
            </a:r>
          </a:p>
        </p:txBody>
      </p:sp>
      <p:sp>
        <p:nvSpPr>
          <p:cNvPr id="4" name="Slide Number Placeholder 3"/>
          <p:cNvSpPr>
            <a:spLocks noGrp="1"/>
          </p:cNvSpPr>
          <p:nvPr>
            <p:ph type="sldNum" sz="quarter" idx="10"/>
          </p:nvPr>
        </p:nvSpPr>
        <p:spPr/>
        <p:txBody>
          <a:bodyPr/>
          <a:lstStyle/>
          <a:p>
            <a:fld id="{4047CA70-2274-4ECC-950D-DF8947D27BC5}" type="slidenum">
              <a:rPr lang="en-US" smtClean="0"/>
              <a:t>23</a:t>
            </a:fld>
            <a:endParaRPr lang="en-US"/>
          </a:p>
        </p:txBody>
      </p:sp>
    </p:spTree>
    <p:extLst>
      <p:ext uri="{BB962C8B-B14F-4D97-AF65-F5344CB8AC3E}">
        <p14:creationId xmlns:p14="http://schemas.microsoft.com/office/powerpoint/2010/main" val="6639182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my claim of 3.5 hours in 2010 be true?</a:t>
            </a:r>
          </a:p>
        </p:txBody>
      </p:sp>
      <p:sp>
        <p:nvSpPr>
          <p:cNvPr id="4" name="Slide Number Placeholder 3"/>
          <p:cNvSpPr>
            <a:spLocks noGrp="1"/>
          </p:cNvSpPr>
          <p:nvPr>
            <p:ph type="sldNum" sz="quarter" idx="10"/>
          </p:nvPr>
        </p:nvSpPr>
        <p:spPr/>
        <p:txBody>
          <a:bodyPr/>
          <a:lstStyle/>
          <a:p>
            <a:fld id="{4047CA70-2274-4ECC-950D-DF8947D27BC5}" type="slidenum">
              <a:rPr lang="en-US" smtClean="0"/>
              <a:t>24</a:t>
            </a:fld>
            <a:endParaRPr lang="en-US"/>
          </a:p>
        </p:txBody>
      </p:sp>
    </p:spTree>
    <p:extLst>
      <p:ext uri="{BB962C8B-B14F-4D97-AF65-F5344CB8AC3E}">
        <p14:creationId xmlns:p14="http://schemas.microsoft.com/office/powerpoint/2010/main" val="1048852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Part 3.</a:t>
            </a:r>
          </a:p>
          <a:p>
            <a:endParaRPr lang="en-US" dirty="0"/>
          </a:p>
          <a:p>
            <a:r>
              <a:rPr lang="en-US" dirty="0"/>
              <a:t>”Speed of light” alludes to the way the speed of light in vacuum functions as speed limit in physics, especially special relativity</a:t>
            </a:r>
          </a:p>
          <a:p>
            <a:endParaRPr lang="en-US" dirty="0"/>
          </a:p>
          <a:p>
            <a:r>
              <a:rPr lang="en-US" dirty="0"/>
              <a:t>Did I get what I paid for?</a:t>
            </a:r>
          </a:p>
          <a:p>
            <a:endParaRPr lang="en-US" dirty="0"/>
          </a:p>
          <a:p>
            <a:r>
              <a:rPr lang="en-US" dirty="0"/>
              <a:t>What does code look like that gets peak performance?</a:t>
            </a:r>
          </a:p>
          <a:p>
            <a:endParaRPr lang="en-US" dirty="0"/>
          </a:p>
          <a:p>
            <a:r>
              <a:rPr lang="en-US" dirty="0"/>
              <a:t>Let’s make the workstation catch on fire.  Just what you would do with a new sports car.   You wouldn’t ask to borrow it for a few hours to see what kind of gas mileage you get in town.  You would go to a long, flat stretch of road in the country, and put the pedal to the metal.  What is the peak acceleration and peak velocity of that new Lamborghini?</a:t>
            </a:r>
          </a:p>
          <a:p>
            <a:endParaRPr lang="en-US" dirty="0"/>
          </a:p>
          <a:p>
            <a:r>
              <a:rPr lang="en-US" dirty="0"/>
              <a:t>That’s a pretty silly thing to do, but people always do it, even though they break the law.</a:t>
            </a:r>
          </a:p>
          <a:p>
            <a:endParaRPr lang="en-US" dirty="0"/>
          </a:p>
          <a:p>
            <a:r>
              <a:rPr lang="en-US" dirty="0"/>
              <a:t>The good news is that writing a “speed of light” code and observing its behavior is legal and can illustrate a great number of basic truths modern code.</a:t>
            </a:r>
          </a:p>
        </p:txBody>
      </p:sp>
      <p:sp>
        <p:nvSpPr>
          <p:cNvPr id="4" name="Slide Number Placeholder 3"/>
          <p:cNvSpPr>
            <a:spLocks noGrp="1"/>
          </p:cNvSpPr>
          <p:nvPr>
            <p:ph type="sldNum" sz="quarter" idx="10"/>
          </p:nvPr>
        </p:nvSpPr>
        <p:spPr/>
        <p:txBody>
          <a:bodyPr/>
          <a:lstStyle/>
          <a:p>
            <a:fld id="{4047CA70-2274-4ECC-950D-DF8947D27BC5}" type="slidenum">
              <a:rPr lang="en-US" smtClean="0"/>
              <a:t>25</a:t>
            </a:fld>
            <a:endParaRPr lang="en-US"/>
          </a:p>
        </p:txBody>
      </p:sp>
    </p:spTree>
    <p:extLst>
      <p:ext uri="{BB962C8B-B14F-4D97-AF65-F5344CB8AC3E}">
        <p14:creationId xmlns:p14="http://schemas.microsoft.com/office/powerpoint/2010/main" val="293230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If you put in the numbers for the latest 7290, nominal 1.5 GHz* clock and 72 cores, you will get exactly</a:t>
            </a:r>
          </a:p>
          <a:p>
            <a:endParaRPr lang="en-US" dirty="0"/>
          </a:p>
          <a:p>
            <a:r>
              <a:rPr lang="en-US" dirty="0"/>
              <a:t>SP = 6.00 TFLOP/s</a:t>
            </a:r>
          </a:p>
          <a:p>
            <a:r>
              <a:rPr lang="en-US" dirty="0"/>
              <a:t>DP = 3.00 TFLOP/s</a:t>
            </a:r>
          </a:p>
          <a:p>
            <a:endParaRPr lang="en-US" dirty="0"/>
          </a:p>
          <a:p>
            <a:r>
              <a:rPr lang="en-US" dirty="0"/>
              <a:t>So my 7210 is like the first pancake from the griddle—not quite up to specs, but a good indicator of what is to come.</a:t>
            </a:r>
          </a:p>
        </p:txBody>
      </p:sp>
      <p:sp>
        <p:nvSpPr>
          <p:cNvPr id="4" name="Slide Number Placeholder 3"/>
          <p:cNvSpPr>
            <a:spLocks noGrp="1"/>
          </p:cNvSpPr>
          <p:nvPr>
            <p:ph type="sldNum" sz="quarter" idx="10"/>
          </p:nvPr>
        </p:nvSpPr>
        <p:spPr/>
        <p:txBody>
          <a:bodyPr/>
          <a:lstStyle/>
          <a:p>
            <a:fld id="{4047CA70-2274-4ECC-950D-DF8947D27BC5}" type="slidenum">
              <a:rPr lang="en-US" smtClean="0"/>
              <a:t>26</a:t>
            </a:fld>
            <a:endParaRPr lang="en-US"/>
          </a:p>
        </p:txBody>
      </p:sp>
    </p:spTree>
    <p:extLst>
      <p:ext uri="{BB962C8B-B14F-4D97-AF65-F5344CB8AC3E}">
        <p14:creationId xmlns:p14="http://schemas.microsoft.com/office/powerpoint/2010/main" val="38275668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hate to put assembly first and C/C++ code second, but this will make more sense if I show you what I was targeting and why the C/C++ code looks as it does.</a:t>
            </a:r>
          </a:p>
          <a:p>
            <a:endParaRPr lang="en-US" dirty="0"/>
          </a:p>
          <a:p>
            <a:r>
              <a:rPr lang="en-US" dirty="0"/>
              <a:t>In cycle c1 two </a:t>
            </a:r>
            <a:r>
              <a:rPr lang="en-US" dirty="0" err="1"/>
              <a:t>ps</a:t>
            </a:r>
            <a:r>
              <a:rPr lang="en-US" dirty="0"/>
              <a:t> </a:t>
            </a:r>
            <a:r>
              <a:rPr lang="en-US" dirty="0" err="1"/>
              <a:t>fma’s</a:t>
            </a:r>
            <a:r>
              <a:rPr lang="en-US" dirty="0"/>
              <a:t> are performed—that‘s a total of 64 FP arithmetic operations (multiply and add) in one clock cycle.  If 64 cores are all doing these 64 FP operations in the same cycle, then 4096 FP operations are being done over the entire process in one clock cycle.  Multiply 4096 FP operations per cycle by 1.1 billion cycles per second and you get 4.51 trillion FP operations per seconds as calculated in earlier slide.</a:t>
            </a:r>
          </a:p>
          <a:p>
            <a:endParaRPr lang="en-US" dirty="0"/>
          </a:p>
          <a:p>
            <a:r>
              <a:rPr lang="en-US" dirty="0"/>
              <a:t>Emphasize latency of 6 clocks and the fact that two </a:t>
            </a:r>
            <a:r>
              <a:rPr lang="en-US" dirty="0" err="1"/>
              <a:t>ps</a:t>
            </a:r>
            <a:r>
              <a:rPr lang="en-US" dirty="0"/>
              <a:t> </a:t>
            </a:r>
            <a:r>
              <a:rPr lang="en-US" dirty="0" err="1"/>
              <a:t>fma’s</a:t>
            </a:r>
            <a:r>
              <a:rPr lang="en-US" dirty="0"/>
              <a:t> are done at once</a:t>
            </a:r>
          </a:p>
          <a:p>
            <a:endParaRPr lang="en-US" dirty="0"/>
          </a:p>
          <a:p>
            <a:r>
              <a:rPr lang="en-US" dirty="0"/>
              <a:t>Note that the integer housekeeping operation of incrementing and comparing an index are done in the same cycles as </a:t>
            </a:r>
            <a:r>
              <a:rPr lang="en-US" dirty="0" err="1"/>
              <a:t>fma</a:t>
            </a:r>
            <a:r>
              <a:rPr lang="en-US" dirty="0"/>
              <a:t> operations in the VPU</a:t>
            </a:r>
          </a:p>
          <a:p>
            <a:endParaRPr lang="en-US" dirty="0"/>
          </a:p>
          <a:p>
            <a:r>
              <a:rPr lang="en-US" dirty="0"/>
              <a:t>Speculative execution is used—it’s highly probably that the jump will be taken!</a:t>
            </a:r>
          </a:p>
          <a:p>
            <a:endParaRPr lang="en-US" dirty="0"/>
          </a:p>
          <a:p>
            <a:r>
              <a:rPr lang="en-US" dirty="0"/>
              <a:t>The 10 </a:t>
            </a:r>
            <a:r>
              <a:rPr lang="en-US" dirty="0" err="1"/>
              <a:t>fma</a:t>
            </a:r>
            <a:r>
              <a:rPr lang="en-US" dirty="0"/>
              <a:t> instructions must be independent! </a:t>
            </a:r>
          </a:p>
        </p:txBody>
      </p:sp>
      <p:sp>
        <p:nvSpPr>
          <p:cNvPr id="4" name="Slide Number Placeholder 3"/>
          <p:cNvSpPr>
            <a:spLocks noGrp="1"/>
          </p:cNvSpPr>
          <p:nvPr>
            <p:ph type="sldNum" sz="quarter" idx="10"/>
          </p:nvPr>
        </p:nvSpPr>
        <p:spPr/>
        <p:txBody>
          <a:bodyPr/>
          <a:lstStyle/>
          <a:p>
            <a:fld id="{4047CA70-2274-4ECC-950D-DF8947D27BC5}" type="slidenum">
              <a:rPr lang="en-US" smtClean="0"/>
              <a:t>27</a:t>
            </a:fld>
            <a:endParaRPr lang="en-US"/>
          </a:p>
        </p:txBody>
      </p:sp>
    </p:spTree>
    <p:extLst>
      <p:ext uri="{BB962C8B-B14F-4D97-AF65-F5344CB8AC3E}">
        <p14:creationId xmlns:p14="http://schemas.microsoft.com/office/powerpoint/2010/main" val="1136749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dot-dot-dot ellipsis:  repeat 10 times</a:t>
            </a:r>
          </a:p>
          <a:p>
            <a:endParaRPr lang="en-US" dirty="0"/>
          </a:p>
          <a:p>
            <a:r>
              <a:rPr lang="en-US" dirty="0" err="1"/>
              <a:t>fma</a:t>
            </a:r>
            <a:r>
              <a:rPr lang="en-US" dirty="0"/>
              <a:t>, a, b, c must be in registers, not cache, or DDR4, or MCDRAM</a:t>
            </a:r>
          </a:p>
        </p:txBody>
      </p:sp>
      <p:sp>
        <p:nvSpPr>
          <p:cNvPr id="4" name="Slide Number Placeholder 3"/>
          <p:cNvSpPr>
            <a:spLocks noGrp="1"/>
          </p:cNvSpPr>
          <p:nvPr>
            <p:ph type="sldNum" sz="quarter" idx="10"/>
          </p:nvPr>
        </p:nvSpPr>
        <p:spPr/>
        <p:txBody>
          <a:bodyPr/>
          <a:lstStyle/>
          <a:p>
            <a:fld id="{4047CA70-2274-4ECC-950D-DF8947D27BC5}" type="slidenum">
              <a:rPr lang="en-US" smtClean="0"/>
              <a:t>28</a:t>
            </a:fld>
            <a:endParaRPr lang="en-US"/>
          </a:p>
        </p:txBody>
      </p:sp>
    </p:spTree>
    <p:extLst>
      <p:ext uri="{BB962C8B-B14F-4D97-AF65-F5344CB8AC3E}">
        <p14:creationId xmlns:p14="http://schemas.microsoft.com/office/powerpoint/2010/main" val="325210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strange values used in the b and c vectors.  Needed for a semi-robust correctness check for SP.  Correctness check for DP is robust.</a:t>
            </a:r>
          </a:p>
        </p:txBody>
      </p:sp>
      <p:sp>
        <p:nvSpPr>
          <p:cNvPr id="4" name="Slide Number Placeholder 3"/>
          <p:cNvSpPr>
            <a:spLocks noGrp="1"/>
          </p:cNvSpPr>
          <p:nvPr>
            <p:ph type="sldNum" sz="quarter" idx="10"/>
          </p:nvPr>
        </p:nvSpPr>
        <p:spPr/>
        <p:txBody>
          <a:bodyPr/>
          <a:lstStyle/>
          <a:p>
            <a:fld id="{4047CA70-2274-4ECC-950D-DF8947D27BC5}" type="slidenum">
              <a:rPr lang="en-US" smtClean="0"/>
              <a:t>29</a:t>
            </a:fld>
            <a:endParaRPr lang="en-US"/>
          </a:p>
        </p:txBody>
      </p:sp>
    </p:spTree>
    <p:extLst>
      <p:ext uri="{BB962C8B-B14F-4D97-AF65-F5344CB8AC3E}">
        <p14:creationId xmlns:p14="http://schemas.microsoft.com/office/powerpoint/2010/main" val="2808862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03225"/>
            <a:ext cx="5575300" cy="3136900"/>
          </a:xfrm>
        </p:spPr>
      </p:sp>
      <p:sp>
        <p:nvSpPr>
          <p:cNvPr id="3" name="Notes Placeholder 2"/>
          <p:cNvSpPr>
            <a:spLocks noGrp="1"/>
          </p:cNvSpPr>
          <p:nvPr>
            <p:ph type="body" idx="1"/>
          </p:nvPr>
        </p:nvSpPr>
        <p:spPr>
          <a:xfrm>
            <a:off x="662622" y="3582352"/>
            <a:ext cx="5915343" cy="5190173"/>
          </a:xfrm>
        </p:spPr>
        <p:txBody>
          <a:bodyPr/>
          <a:lstStyle/>
          <a:p>
            <a:r>
              <a:rPr lang="en-US" dirty="0"/>
              <a:t>For a number of years, I taught a course entitled Chaos, Complexity and Self-Organization, mostly for non-science students.  The course used many videos and a small number of pieces of demonstration apparatus.  In 2008, I decided that we should have a robust chaotic pendulum apparatus for demonstrations, as well as potentially an experiment in our advanced laboratory course.  Everything I will talk about today has been coming together since then.</a:t>
            </a:r>
          </a:p>
          <a:p>
            <a:endParaRPr lang="en-US" dirty="0"/>
          </a:p>
          <a:p>
            <a:r>
              <a:rPr lang="en-US" dirty="0"/>
              <a:t>I received no specific training on these topics in undergraduate or graduate school, so I've had to learn a lot; but as I said earlier, that's been the best part of the job.  I never expected to spend so long on an experiment that does not involve Planck’s constant explicitly.</a:t>
            </a:r>
          </a:p>
          <a:p>
            <a:endParaRPr lang="en-US" dirty="0"/>
          </a:p>
          <a:p>
            <a:r>
              <a:rPr lang="en-US" dirty="0"/>
              <a:t>There are three parts to today's webinar. </a:t>
            </a:r>
          </a:p>
          <a:p>
            <a:endParaRPr lang="en-US" dirty="0"/>
          </a:p>
          <a:p>
            <a:r>
              <a:rPr lang="en-US" dirty="0"/>
              <a:t>The first part will be a description of a physics experiment and why it is necessary, even easy, to generate large data sets, and why I became interested in learning modern code.  I will move through the physics rather quickly because most of you are here to learn only about how I’ve used the Xeon Phi processor in my work.  </a:t>
            </a:r>
          </a:p>
          <a:p>
            <a:endParaRPr lang="en-US" dirty="0"/>
          </a:p>
          <a:p>
            <a:r>
              <a:rPr lang="en-US" dirty="0"/>
              <a:t>The second part will be a description of a specific algorithm—one that is usually dismissed as embarrassingly parallel--but I'm not embarrassed to tell you about  it--that was a bottleneck for analysis of our data.  It been important to understand its performance.</a:t>
            </a:r>
          </a:p>
          <a:p>
            <a:endParaRPr lang="en-US" dirty="0"/>
          </a:p>
          <a:p>
            <a:r>
              <a:rPr lang="en-US" dirty="0"/>
              <a:t>In the third part I treat the Xeon Phi processor as piece of experimental apparatus whose behavior is to be studied.  It shows how modern code techniques can be used to demonstrate peak performance of the processor, and illustrate, by animation, topics such as thread affinity, instruction latencies, instruction, and so on, in a simple case.</a:t>
            </a:r>
          </a:p>
        </p:txBody>
      </p:sp>
      <p:sp>
        <p:nvSpPr>
          <p:cNvPr id="4" name="Slide Number Placeholder 3"/>
          <p:cNvSpPr>
            <a:spLocks noGrp="1"/>
          </p:cNvSpPr>
          <p:nvPr>
            <p:ph type="sldNum" sz="quarter" idx="10"/>
          </p:nvPr>
        </p:nvSpPr>
        <p:spPr/>
        <p:txBody>
          <a:bodyPr/>
          <a:lstStyle/>
          <a:p>
            <a:fld id="{4047CA70-2274-4ECC-950D-DF8947D27BC5}" type="slidenum">
              <a:rPr lang="en-US" smtClean="0"/>
              <a:t>3</a:t>
            </a:fld>
            <a:endParaRPr lang="en-US" dirty="0"/>
          </a:p>
        </p:txBody>
      </p:sp>
    </p:spTree>
    <p:extLst>
      <p:ext uri="{BB962C8B-B14F-4D97-AF65-F5344CB8AC3E}">
        <p14:creationId xmlns:p14="http://schemas.microsoft.com/office/powerpoint/2010/main" val="39523582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Between the two blue comment lines is the vector inner loop.</a:t>
            </a:r>
          </a:p>
          <a:p>
            <a:endParaRPr lang="en-US" dirty="0"/>
          </a:p>
          <a:p>
            <a:r>
              <a:rPr lang="en-US" dirty="0"/>
              <a:t>Note especially that each thread executing this loop has a thread-private time</a:t>
            </a:r>
          </a:p>
          <a:p>
            <a:endParaRPr lang="en-US" dirty="0"/>
          </a:p>
          <a:p>
            <a:r>
              <a:rPr lang="en-US" dirty="0"/>
              <a:t>Having 10 vector instructions each doing 1/10 of the work is “instruction-level parallelism”.</a:t>
            </a:r>
          </a:p>
        </p:txBody>
      </p:sp>
      <p:sp>
        <p:nvSpPr>
          <p:cNvPr id="4" name="Slide Number Placeholder 3"/>
          <p:cNvSpPr>
            <a:spLocks noGrp="1"/>
          </p:cNvSpPr>
          <p:nvPr>
            <p:ph type="sldNum" sz="quarter" idx="10"/>
          </p:nvPr>
        </p:nvSpPr>
        <p:spPr/>
        <p:txBody>
          <a:bodyPr/>
          <a:lstStyle/>
          <a:p>
            <a:fld id="{4047CA70-2274-4ECC-950D-DF8947D27BC5}" type="slidenum">
              <a:rPr lang="en-US" smtClean="0"/>
              <a:t>30</a:t>
            </a:fld>
            <a:endParaRPr lang="en-US"/>
          </a:p>
        </p:txBody>
      </p:sp>
    </p:spTree>
    <p:extLst>
      <p:ext uri="{BB962C8B-B14F-4D97-AF65-F5344CB8AC3E}">
        <p14:creationId xmlns:p14="http://schemas.microsoft.com/office/powerpoint/2010/main" val="4235381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591810" cy="1601152"/>
          </a:xfrm>
        </p:spPr>
        <p:txBody>
          <a:bodyPr/>
          <a:lstStyle/>
          <a:p>
            <a:r>
              <a:rPr lang="en-US" dirty="0"/>
              <a:t>Show video for 10 </a:t>
            </a:r>
            <a:r>
              <a:rPr lang="en-US" dirty="0" err="1"/>
              <a:t>fmas</a:t>
            </a:r>
            <a:r>
              <a:rPr lang="en-US" dirty="0"/>
              <a:t> in the loop body.</a:t>
            </a:r>
          </a:p>
          <a:p>
            <a:endParaRPr lang="en-US" dirty="0"/>
          </a:p>
          <a:p>
            <a:r>
              <a:rPr lang="en-US" dirty="0"/>
              <a:t>Emphasize the significance of default thread affinity of “scatter”.  That’s what you’re seeing as the animation runs.</a:t>
            </a:r>
          </a:p>
          <a:p>
            <a:endParaRPr lang="en-US" dirty="0"/>
          </a:p>
          <a:p>
            <a:r>
              <a:rPr lang="en-US" dirty="0"/>
              <a:t>Quiz question: what would you see if you had KMP_AFFINITY=compact</a:t>
            </a:r>
          </a:p>
        </p:txBody>
      </p:sp>
      <p:sp>
        <p:nvSpPr>
          <p:cNvPr id="4" name="Slide Number Placeholder 3"/>
          <p:cNvSpPr>
            <a:spLocks noGrp="1"/>
          </p:cNvSpPr>
          <p:nvPr>
            <p:ph type="sldNum" sz="quarter" idx="10"/>
          </p:nvPr>
        </p:nvSpPr>
        <p:spPr/>
        <p:txBody>
          <a:bodyPr/>
          <a:lstStyle/>
          <a:p>
            <a:fld id="{4047CA70-2274-4ECC-950D-DF8947D27BC5}" type="slidenum">
              <a:rPr lang="en-US" smtClean="0"/>
              <a:t>31</a:t>
            </a:fld>
            <a:endParaRPr lang="en-US"/>
          </a:p>
        </p:txBody>
      </p:sp>
    </p:spTree>
    <p:extLst>
      <p:ext uri="{BB962C8B-B14F-4D97-AF65-F5344CB8AC3E}">
        <p14:creationId xmlns:p14="http://schemas.microsoft.com/office/powerpoint/2010/main" val="32264504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Took about 11 hours to sweep through </a:t>
            </a:r>
            <a:r>
              <a:rPr lang="en-US" dirty="0" err="1"/>
              <a:t>nfma</a:t>
            </a:r>
            <a:r>
              <a:rPr lang="en-US" dirty="0"/>
              <a:t> = 1, 2, 3, . . . , 25 for 1, 2, 3, . . . , 256 </a:t>
            </a:r>
            <a:r>
              <a:rPr lang="en-US" dirty="0" err="1"/>
              <a:t>OpenMP</a:t>
            </a:r>
            <a:r>
              <a:rPr lang="en-US" dirty="0"/>
              <a:t> threads.</a:t>
            </a:r>
          </a:p>
          <a:p>
            <a:endParaRPr lang="en-US" dirty="0"/>
          </a:p>
          <a:p>
            <a:r>
              <a:rPr lang="en-US" dirty="0"/>
              <a:t>Be sure to </a:t>
            </a:r>
            <a:r>
              <a:rPr lang="en-US" u="sng" dirty="0"/>
              <a:t>FIRST</a:t>
            </a:r>
            <a:r>
              <a:rPr lang="en-US" dirty="0"/>
              <a:t> explain the blue to red legend for 1 through 25 </a:t>
            </a:r>
            <a:r>
              <a:rPr lang="en-US" dirty="0" err="1"/>
              <a:t>fmas</a:t>
            </a:r>
            <a:r>
              <a:rPr lang="en-US" dirty="0"/>
              <a:t> in the loop body!</a:t>
            </a:r>
          </a:p>
          <a:p>
            <a:endParaRPr lang="en-US" dirty="0"/>
          </a:p>
          <a:p>
            <a:r>
              <a:rPr lang="en-US" dirty="0"/>
              <a:t>Then the horizontal and vertical axes.</a:t>
            </a:r>
          </a:p>
          <a:p>
            <a:endParaRPr lang="en-US" dirty="0"/>
          </a:p>
          <a:p>
            <a:r>
              <a:rPr lang="en-US" dirty="0"/>
              <a:t>5 trials</a:t>
            </a:r>
          </a:p>
          <a:p>
            <a:endParaRPr lang="en-US" dirty="0"/>
          </a:p>
          <a:p>
            <a:r>
              <a:rPr lang="en-US" dirty="0"/>
              <a:t>Total workload given to all threads/ “average” time for threads to complete.</a:t>
            </a:r>
          </a:p>
          <a:p>
            <a:endParaRPr lang="en-US" dirty="0"/>
          </a:p>
          <a:p>
            <a:r>
              <a:rPr lang="en-US" dirty="0"/>
              <a:t>“average” time = MEAN, MAX, MEDIAN, and MIN time</a:t>
            </a:r>
          </a:p>
          <a:p>
            <a:endParaRPr lang="en-US" dirty="0"/>
          </a:p>
          <a:p>
            <a:r>
              <a:rPr lang="en-US" dirty="0"/>
              <a:t>Note the scattered low value points for the curves based on MAX time; the Linux OS needs to steal a core now and then to run background processes.</a:t>
            </a:r>
          </a:p>
        </p:txBody>
      </p:sp>
      <p:sp>
        <p:nvSpPr>
          <p:cNvPr id="4" name="Slide Number Placeholder 3"/>
          <p:cNvSpPr>
            <a:spLocks noGrp="1"/>
          </p:cNvSpPr>
          <p:nvPr>
            <p:ph type="sldNum" sz="quarter" idx="10"/>
          </p:nvPr>
        </p:nvSpPr>
        <p:spPr/>
        <p:txBody>
          <a:bodyPr/>
          <a:lstStyle/>
          <a:p>
            <a:fld id="{4047CA70-2274-4ECC-950D-DF8947D27BC5}" type="slidenum">
              <a:rPr lang="en-US" smtClean="0"/>
              <a:t>32</a:t>
            </a:fld>
            <a:endParaRPr lang="en-US"/>
          </a:p>
        </p:txBody>
      </p:sp>
    </p:spTree>
    <p:extLst>
      <p:ext uri="{BB962C8B-B14F-4D97-AF65-F5344CB8AC3E}">
        <p14:creationId xmlns:p14="http://schemas.microsoft.com/office/powerpoint/2010/main" val="15077595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estimates are both wrong because they suggest physically impossible  FLOP/s performance.</a:t>
            </a:r>
          </a:p>
          <a:p>
            <a:endParaRPr lang="en-US" dirty="0"/>
          </a:p>
          <a:p>
            <a:r>
              <a:rPr lang="en-US" dirty="0"/>
              <a:t>The “average” times are too short, hence the FLOP/s values can become too large.</a:t>
            </a:r>
          </a:p>
        </p:txBody>
      </p:sp>
      <p:sp>
        <p:nvSpPr>
          <p:cNvPr id="4" name="Slide Number Placeholder 3"/>
          <p:cNvSpPr>
            <a:spLocks noGrp="1"/>
          </p:cNvSpPr>
          <p:nvPr>
            <p:ph type="sldNum" sz="quarter" idx="10"/>
          </p:nvPr>
        </p:nvSpPr>
        <p:spPr/>
        <p:txBody>
          <a:bodyPr/>
          <a:lstStyle/>
          <a:p>
            <a:fld id="{4047CA70-2274-4ECC-950D-DF8947D27BC5}" type="slidenum">
              <a:rPr lang="en-US" smtClean="0"/>
              <a:t>33</a:t>
            </a:fld>
            <a:endParaRPr lang="en-US"/>
          </a:p>
        </p:txBody>
      </p:sp>
    </p:spTree>
    <p:extLst>
      <p:ext uri="{BB962C8B-B14F-4D97-AF65-F5344CB8AC3E}">
        <p14:creationId xmlns:p14="http://schemas.microsoft.com/office/powerpoint/2010/main" val="4138765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curves.</a:t>
            </a:r>
          </a:p>
        </p:txBody>
      </p:sp>
      <p:sp>
        <p:nvSpPr>
          <p:cNvPr id="4" name="Slide Number Placeholder 3"/>
          <p:cNvSpPr>
            <a:spLocks noGrp="1"/>
          </p:cNvSpPr>
          <p:nvPr>
            <p:ph type="sldNum" sz="quarter" idx="10"/>
          </p:nvPr>
        </p:nvSpPr>
        <p:spPr/>
        <p:txBody>
          <a:bodyPr/>
          <a:lstStyle/>
          <a:p>
            <a:fld id="{4047CA70-2274-4ECC-950D-DF8947D27BC5}" type="slidenum">
              <a:rPr lang="en-US" smtClean="0"/>
              <a:t>34</a:t>
            </a:fld>
            <a:endParaRPr lang="en-US"/>
          </a:p>
        </p:txBody>
      </p:sp>
    </p:spTree>
    <p:extLst>
      <p:ext uri="{BB962C8B-B14F-4D97-AF65-F5344CB8AC3E}">
        <p14:creationId xmlns:p14="http://schemas.microsoft.com/office/powerpoint/2010/main" val="2949181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 curves.  Similar 11 hours to do 5 trials at every </a:t>
            </a:r>
            <a:r>
              <a:rPr lang="en-US" dirty="0" err="1"/>
              <a:t>fma</a:t>
            </a:r>
            <a:r>
              <a:rPr lang="en-US" dirty="0"/>
              <a:t> and </a:t>
            </a:r>
            <a:r>
              <a:rPr lang="en-US" dirty="0" err="1"/>
              <a:t>OpenMP</a:t>
            </a:r>
            <a:r>
              <a:rPr lang="en-US" dirty="0"/>
              <a:t> thread setting.</a:t>
            </a:r>
          </a:p>
        </p:txBody>
      </p:sp>
      <p:sp>
        <p:nvSpPr>
          <p:cNvPr id="4" name="Slide Number Placeholder 3"/>
          <p:cNvSpPr>
            <a:spLocks noGrp="1"/>
          </p:cNvSpPr>
          <p:nvPr>
            <p:ph type="sldNum" sz="quarter" idx="10"/>
          </p:nvPr>
        </p:nvSpPr>
        <p:spPr/>
        <p:txBody>
          <a:bodyPr/>
          <a:lstStyle/>
          <a:p>
            <a:fld id="{4047CA70-2274-4ECC-950D-DF8947D27BC5}" type="slidenum">
              <a:rPr lang="en-US" smtClean="0"/>
              <a:t>35</a:t>
            </a:fld>
            <a:endParaRPr lang="en-US"/>
          </a:p>
        </p:txBody>
      </p:sp>
    </p:spTree>
    <p:extLst>
      <p:ext uri="{BB962C8B-B14F-4D97-AF65-F5344CB8AC3E}">
        <p14:creationId xmlns:p14="http://schemas.microsoft.com/office/powerpoint/2010/main" val="3575710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a new 3-levels-of-parallelism mnemonic/acronym, beyond VITO, that includes instruction-level parallelism as an innermost nesting level.</a:t>
            </a:r>
          </a:p>
          <a:p>
            <a:endParaRPr lang="en-US" dirty="0"/>
          </a:p>
          <a:p>
            <a:r>
              <a:rPr lang="en-US" dirty="0"/>
              <a:t>I’m working on it.</a:t>
            </a:r>
          </a:p>
          <a:p>
            <a:endParaRPr lang="en-US" dirty="0"/>
          </a:p>
          <a:p>
            <a:r>
              <a:rPr lang="en-US" dirty="0"/>
              <a:t>The “speed of light” code exercise was well worth doing—it has set the performance bar for my optimizations.</a:t>
            </a:r>
          </a:p>
          <a:p>
            <a:endParaRPr lang="en-US" dirty="0"/>
          </a:p>
          <a:p>
            <a:r>
              <a:rPr lang="en-US" dirty="0"/>
              <a:t>Nobody got hurt, nobody got a speeding ticket, and my workstation didn’t catch on fire.</a:t>
            </a:r>
          </a:p>
          <a:p>
            <a:endParaRPr lang="en-US" dirty="0"/>
          </a:p>
          <a:p>
            <a:r>
              <a:rPr lang="en-US" dirty="0"/>
              <a:t>I think I got smarter.</a:t>
            </a:r>
          </a:p>
          <a:p>
            <a:endParaRPr lang="en-US" dirty="0"/>
          </a:p>
          <a:p>
            <a:r>
              <a:rPr lang="en-US" dirty="0"/>
              <a:t>I believe a simple deterministic model based on what is openly available can explain all of the curves you see, except the hiccups due to OS stealing time.  After all, the Xeon Phi is just a machine.</a:t>
            </a:r>
          </a:p>
        </p:txBody>
      </p:sp>
      <p:sp>
        <p:nvSpPr>
          <p:cNvPr id="4" name="Slide Number Placeholder 3"/>
          <p:cNvSpPr>
            <a:spLocks noGrp="1"/>
          </p:cNvSpPr>
          <p:nvPr>
            <p:ph type="sldNum" sz="quarter" idx="10"/>
          </p:nvPr>
        </p:nvSpPr>
        <p:spPr/>
        <p:txBody>
          <a:bodyPr/>
          <a:lstStyle/>
          <a:p>
            <a:fld id="{4047CA70-2274-4ECC-950D-DF8947D27BC5}" type="slidenum">
              <a:rPr lang="en-US" smtClean="0"/>
              <a:t>36</a:t>
            </a:fld>
            <a:endParaRPr lang="en-US"/>
          </a:p>
        </p:txBody>
      </p:sp>
    </p:spTree>
    <p:extLst>
      <p:ext uri="{BB962C8B-B14F-4D97-AF65-F5344CB8AC3E}">
        <p14:creationId xmlns:p14="http://schemas.microsoft.com/office/powerpoint/2010/main" val="1093770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last line.</a:t>
            </a:r>
          </a:p>
          <a:p>
            <a:endParaRPr lang="en-US" dirty="0"/>
          </a:p>
          <a:p>
            <a:r>
              <a:rPr lang="en-US" dirty="0"/>
              <a:t>Dare to calculate actual numerical values for FLOP counts, expected execution times, etc.  Your first estimates will almost always be wrong, but it is still worth doing.</a:t>
            </a:r>
          </a:p>
          <a:p>
            <a:endParaRPr lang="en-US" dirty="0"/>
          </a:p>
          <a:p>
            <a:r>
              <a:rPr lang="en-US" dirty="0"/>
              <a:t>Use the Parallel Studio Advisor and </a:t>
            </a:r>
            <a:r>
              <a:rPr lang="en-US" dirty="0" err="1"/>
              <a:t>VTune</a:t>
            </a:r>
            <a:r>
              <a:rPr lang="en-US" dirty="0"/>
              <a:t> Amplifier tools.</a:t>
            </a:r>
          </a:p>
        </p:txBody>
      </p:sp>
      <p:sp>
        <p:nvSpPr>
          <p:cNvPr id="4" name="Slide Number Placeholder 3"/>
          <p:cNvSpPr>
            <a:spLocks noGrp="1"/>
          </p:cNvSpPr>
          <p:nvPr>
            <p:ph type="sldNum" sz="quarter" idx="10"/>
          </p:nvPr>
        </p:nvSpPr>
        <p:spPr/>
        <p:txBody>
          <a:bodyPr/>
          <a:lstStyle/>
          <a:p>
            <a:fld id="{4047CA70-2274-4ECC-950D-DF8947D27BC5}" type="slidenum">
              <a:rPr lang="en-US" smtClean="0"/>
              <a:t>37</a:t>
            </a:fld>
            <a:endParaRPr lang="en-US"/>
          </a:p>
        </p:txBody>
      </p:sp>
    </p:spTree>
    <p:extLst>
      <p:ext uri="{BB962C8B-B14F-4D97-AF65-F5344CB8AC3E}">
        <p14:creationId xmlns:p14="http://schemas.microsoft.com/office/powerpoint/2010/main" val="18270697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Especially Asa Phillips ’17 who helped refine and test the SG filter and fractal dimension algorithms during Spring Term this year. using KNL.</a:t>
            </a:r>
          </a:p>
        </p:txBody>
      </p:sp>
      <p:sp>
        <p:nvSpPr>
          <p:cNvPr id="4" name="Slide Number Placeholder 3"/>
          <p:cNvSpPr>
            <a:spLocks noGrp="1"/>
          </p:cNvSpPr>
          <p:nvPr>
            <p:ph type="sldNum" sz="quarter" idx="10"/>
          </p:nvPr>
        </p:nvSpPr>
        <p:spPr/>
        <p:txBody>
          <a:bodyPr/>
          <a:lstStyle/>
          <a:p>
            <a:fld id="{4047CA70-2274-4ECC-950D-DF8947D27BC5}" type="slidenum">
              <a:rPr lang="en-US" smtClean="0"/>
              <a:t>38</a:t>
            </a:fld>
            <a:endParaRPr lang="en-US"/>
          </a:p>
        </p:txBody>
      </p:sp>
    </p:spTree>
    <p:extLst>
      <p:ext uri="{BB962C8B-B14F-4D97-AF65-F5344CB8AC3E}">
        <p14:creationId xmlns:p14="http://schemas.microsoft.com/office/powerpoint/2010/main" val="7743509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026 keypunch in background</a:t>
            </a:r>
          </a:p>
          <a:p>
            <a:endParaRPr lang="en-US" dirty="0"/>
          </a:p>
          <a:p>
            <a:r>
              <a:rPr lang="en-US" dirty="0"/>
              <a:t>Thanks to Andrey for letting me take the HOW series course twice. </a:t>
            </a:r>
          </a:p>
        </p:txBody>
      </p:sp>
      <p:sp>
        <p:nvSpPr>
          <p:cNvPr id="4" name="Slide Number Placeholder 3"/>
          <p:cNvSpPr>
            <a:spLocks noGrp="1"/>
          </p:cNvSpPr>
          <p:nvPr>
            <p:ph type="sldNum" sz="quarter" idx="10"/>
          </p:nvPr>
        </p:nvSpPr>
        <p:spPr/>
        <p:txBody>
          <a:bodyPr/>
          <a:lstStyle/>
          <a:p>
            <a:fld id="{4047CA70-2274-4ECC-950D-DF8947D27BC5}" type="slidenum">
              <a:rPr lang="en-US" smtClean="0"/>
              <a:t>39</a:t>
            </a:fld>
            <a:endParaRPr lang="en-US"/>
          </a:p>
        </p:txBody>
      </p:sp>
    </p:spTree>
    <p:extLst>
      <p:ext uri="{BB962C8B-B14F-4D97-AF65-F5344CB8AC3E}">
        <p14:creationId xmlns:p14="http://schemas.microsoft.com/office/powerpoint/2010/main" val="4196931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241300"/>
            <a:ext cx="5575300" cy="3136900"/>
          </a:xfrm>
        </p:spPr>
      </p:sp>
      <p:sp>
        <p:nvSpPr>
          <p:cNvPr id="3" name="Notes Placeholder 2"/>
          <p:cNvSpPr>
            <a:spLocks noGrp="1"/>
          </p:cNvSpPr>
          <p:nvPr>
            <p:ph type="body" idx="1"/>
          </p:nvPr>
        </p:nvSpPr>
        <p:spPr>
          <a:xfrm>
            <a:off x="701675" y="3462337"/>
            <a:ext cx="5807710" cy="5156175"/>
          </a:xfrm>
        </p:spPr>
        <p:txBody>
          <a:bodyPr/>
          <a:lstStyle/>
          <a:p>
            <a:r>
              <a:rPr lang="en-US" dirty="0"/>
              <a:t>It is now easy for an investigator at a small institution to acquire large data sets using  a data acquisition device  that costs about $2000 with analog-to-digital converters, counters, digital-to-analog converters.  It can acquire data at a rate faster than one </a:t>
            </a:r>
            <a:r>
              <a:rPr lang="en-US" dirty="0" err="1"/>
              <a:t>megasample</a:t>
            </a:r>
            <a:r>
              <a:rPr lang="en-US" dirty="0"/>
              <a:t> per second, where a sample is a 16-bit integer.  If you round that capability to one </a:t>
            </a:r>
            <a:r>
              <a:rPr lang="en-US" dirty="0" err="1"/>
              <a:t>megasample</a:t>
            </a:r>
            <a:r>
              <a:rPr lang="en-US" dirty="0"/>
              <a:t> per second that means in one day, which is 86,400 seconds, that you'll acquire 86.4 billion samples.  For the example above, if you write that data to disk as 2-byte quantities, then you're going to have a 200 GB file pretty quickly .</a:t>
            </a:r>
          </a:p>
          <a:p>
            <a:endParaRPr lang="en-US" dirty="0"/>
          </a:p>
          <a:p>
            <a:r>
              <a:rPr lang="en-US" dirty="0"/>
              <a:t>The question is : are you ever going to be able to analyze that much data with a workstation at a small institution?   </a:t>
            </a:r>
          </a:p>
          <a:p>
            <a:endParaRPr lang="en-US" dirty="0"/>
          </a:p>
          <a:p>
            <a:r>
              <a:rPr lang="en-US" dirty="0"/>
              <a:t>What I’ve learned is that the available workstation is not the limiting factor, but rather an understanding of parallel programming techniques.  It’s great to have a fancy Developer Access Program Xeon Phi machine, as I do, but the machine itself will not make your code run faster.  You will have to master the techniques of what Intel has called “modern code”.  Today, I will show what can be done to analyze a 1 </a:t>
            </a:r>
            <a:r>
              <a:rPr lang="en-US" dirty="0" err="1"/>
              <a:t>gigasample</a:t>
            </a:r>
            <a:r>
              <a:rPr lang="en-US" dirty="0"/>
              <a:t> files, but my real interest is analyzing  files in the 10 to 100 </a:t>
            </a:r>
            <a:r>
              <a:rPr lang="en-US" dirty="0" err="1"/>
              <a:t>gigasample</a:t>
            </a:r>
            <a:r>
              <a:rPr lang="en-US" dirty="0"/>
              <a:t> range, such as a 90 </a:t>
            </a:r>
            <a:r>
              <a:rPr lang="en-US" dirty="0" err="1"/>
              <a:t>gigasample</a:t>
            </a:r>
            <a:r>
              <a:rPr lang="en-US" dirty="0"/>
              <a:t> file I acquired more than 7 years ago, but could only  analyze once, because it took more than 3 days on campus server set up expressly for that purpose.</a:t>
            </a:r>
          </a:p>
          <a:p>
            <a:endParaRPr lang="en-US" dirty="0"/>
          </a:p>
          <a:p>
            <a:r>
              <a:rPr lang="en-US" dirty="0"/>
              <a:t>I have all the workstations I need, 4, to be exact, but I need more skill at exploiting them: modern code.</a:t>
            </a:r>
          </a:p>
          <a:p>
            <a:endParaRPr lang="en-US" dirty="0"/>
          </a:p>
          <a:p>
            <a:r>
              <a:rPr lang="en-US" dirty="0"/>
              <a:t>Noah’s ark (false origin to the quotation).  When God gave Noah the task of building an ark to survive a great flood, Noah spoke to God and told him that he though he could build the ark, but he didn’t know how he was going to collect all of those animals.  And God replied, “If you build it, they will come”.  Intel has profited from this wisdom for nearly half a century.</a:t>
            </a:r>
          </a:p>
          <a:p>
            <a:endParaRPr lang="en-US" dirty="0"/>
          </a:p>
          <a:p>
            <a:r>
              <a:rPr lang="en-US" dirty="0"/>
              <a:t>At the beginning of my career:  What could anyone possibly do with a 10 MHz processor, 1 MB of RAM, or a 10 MB hard drive?</a:t>
            </a:r>
          </a:p>
        </p:txBody>
      </p:sp>
      <p:sp>
        <p:nvSpPr>
          <p:cNvPr id="4" name="Slide Number Placeholder 3"/>
          <p:cNvSpPr>
            <a:spLocks noGrp="1"/>
          </p:cNvSpPr>
          <p:nvPr>
            <p:ph type="sldNum" sz="quarter" idx="10"/>
          </p:nvPr>
        </p:nvSpPr>
        <p:spPr/>
        <p:txBody>
          <a:bodyPr/>
          <a:lstStyle/>
          <a:p>
            <a:fld id="{4047CA70-2274-4ECC-950D-DF8947D27BC5}" type="slidenum">
              <a:rPr lang="en-US" smtClean="0"/>
              <a:t>4</a:t>
            </a:fld>
            <a:endParaRPr lang="en-US"/>
          </a:p>
        </p:txBody>
      </p:sp>
    </p:spTree>
    <p:extLst>
      <p:ext uri="{BB962C8B-B14F-4D97-AF65-F5344CB8AC3E}">
        <p14:creationId xmlns:p14="http://schemas.microsoft.com/office/powerpoint/2010/main" val="31487635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Useful to know where to find these details.</a:t>
            </a:r>
          </a:p>
        </p:txBody>
      </p:sp>
      <p:sp>
        <p:nvSpPr>
          <p:cNvPr id="4" name="Slide Number Placeholder 3"/>
          <p:cNvSpPr>
            <a:spLocks noGrp="1"/>
          </p:cNvSpPr>
          <p:nvPr>
            <p:ph type="sldNum" sz="quarter" idx="10"/>
          </p:nvPr>
        </p:nvSpPr>
        <p:spPr/>
        <p:txBody>
          <a:bodyPr/>
          <a:lstStyle/>
          <a:p>
            <a:fld id="{4047CA70-2274-4ECC-950D-DF8947D27BC5}" type="slidenum">
              <a:rPr lang="en-US" smtClean="0"/>
              <a:t>40</a:t>
            </a:fld>
            <a:endParaRPr lang="en-US"/>
          </a:p>
        </p:txBody>
      </p:sp>
    </p:spTree>
    <p:extLst>
      <p:ext uri="{BB962C8B-B14F-4D97-AF65-F5344CB8AC3E}">
        <p14:creationId xmlns:p14="http://schemas.microsoft.com/office/powerpoint/2010/main" val="2302781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registered for this webinar you ‘ve already seen these videos, so I will show them quickly and make a few comments that are especially pertinent to the data analysis problem I will be describing.</a:t>
            </a:r>
          </a:p>
          <a:p>
            <a:endParaRPr lang="en-US" dirty="0"/>
          </a:p>
          <a:p>
            <a:r>
              <a:rPr lang="en-US" dirty="0"/>
              <a:t>Show video 1.</a:t>
            </a:r>
          </a:p>
          <a:p>
            <a:endParaRPr lang="en-US" dirty="0"/>
          </a:p>
          <a:p>
            <a:r>
              <a:rPr lang="en-US" dirty="0"/>
              <a:t>Show video 2.</a:t>
            </a:r>
          </a:p>
        </p:txBody>
      </p:sp>
      <p:sp>
        <p:nvSpPr>
          <p:cNvPr id="4" name="Slide Number Placeholder 3"/>
          <p:cNvSpPr>
            <a:spLocks noGrp="1"/>
          </p:cNvSpPr>
          <p:nvPr>
            <p:ph type="sldNum" sz="quarter" idx="10"/>
          </p:nvPr>
        </p:nvSpPr>
        <p:spPr/>
        <p:txBody>
          <a:bodyPr/>
          <a:lstStyle/>
          <a:p>
            <a:fld id="{4047CA70-2274-4ECC-950D-DF8947D27BC5}" type="slidenum">
              <a:rPr lang="en-US" smtClean="0"/>
              <a:t>5</a:t>
            </a:fld>
            <a:endParaRPr lang="en-US"/>
          </a:p>
        </p:txBody>
      </p:sp>
    </p:spTree>
    <p:extLst>
      <p:ext uri="{BB962C8B-B14F-4D97-AF65-F5344CB8AC3E}">
        <p14:creationId xmlns:p14="http://schemas.microsoft.com/office/powerpoint/2010/main" val="3397482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every “tick” of the stepper motor, the  pendulum tick count is read and recorded in a file, making the sampling rate typically 3000-4000 times per second.</a:t>
            </a:r>
          </a:p>
          <a:p>
            <a:endParaRPr lang="en-US" dirty="0"/>
          </a:p>
          <a:p>
            <a:r>
              <a:rPr lang="en-US" dirty="0"/>
              <a:t>Notice the effective potential energy function of above the pendulum is a double-well potential.  If the stepper motor is not rotating, the straight up position of the pendulum is an unstable equilibrium point; two stable equilibria lie to the left and to the right.  This is essentially Duffing’s oscillator.</a:t>
            </a:r>
          </a:p>
          <a:p>
            <a:endParaRPr lang="en-US" dirty="0"/>
          </a:p>
          <a:p>
            <a:r>
              <a:rPr lang="en-US" dirty="0"/>
              <a:t>For those who don’t know this field well, don’t feel bad.  There is no written record from Newton or Einstein that they ever witnessed this phenomenon, and they certainly did no theoretical work regarding it.  Although Poincare, a contemporary of Einstein, first uncovered chaos in the context of trying to solve the three-body problem, visualization and careful study of chaos had to await the arrival of the computer.</a:t>
            </a:r>
          </a:p>
        </p:txBody>
      </p:sp>
      <p:sp>
        <p:nvSpPr>
          <p:cNvPr id="4" name="Slide Number Placeholder 3"/>
          <p:cNvSpPr>
            <a:spLocks noGrp="1"/>
          </p:cNvSpPr>
          <p:nvPr>
            <p:ph type="sldNum" sz="quarter" idx="10"/>
          </p:nvPr>
        </p:nvSpPr>
        <p:spPr/>
        <p:txBody>
          <a:bodyPr/>
          <a:lstStyle/>
          <a:p>
            <a:fld id="{4047CA70-2274-4ECC-950D-DF8947D27BC5}" type="slidenum">
              <a:rPr lang="en-US" smtClean="0"/>
              <a:t>6</a:t>
            </a:fld>
            <a:endParaRPr lang="en-US"/>
          </a:p>
        </p:txBody>
      </p:sp>
    </p:spTree>
    <p:extLst>
      <p:ext uri="{BB962C8B-B14F-4D97-AF65-F5344CB8AC3E}">
        <p14:creationId xmlns:p14="http://schemas.microsoft.com/office/powerpoint/2010/main" val="3882424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keep my comments brief here.</a:t>
            </a:r>
          </a:p>
          <a:p>
            <a:endParaRPr lang="en-US" dirty="0"/>
          </a:p>
          <a:p>
            <a:r>
              <a:rPr lang="en-US" dirty="0"/>
              <a:t>The horizontal axis for each of these plots is angular position, theta, and the vertical axis is angular velocity, omega, when the stepper motor is in position 141 of 4096.  We have 4096 plots like this for every day of data.</a:t>
            </a:r>
          </a:p>
          <a:p>
            <a:endParaRPr lang="en-US" dirty="0"/>
          </a:p>
          <a:p>
            <a:r>
              <a:rPr lang="en-US" dirty="0"/>
              <a:t> The plot at left is what you hope to get: a self-similar object known as a fractal.  With too little filtering of the raw data you get what's in the middle plot.  With too much filtering you get the plot on the right.</a:t>
            </a:r>
          </a:p>
          <a:p>
            <a:endParaRPr lang="en-US" dirty="0"/>
          </a:p>
          <a:p>
            <a:r>
              <a:rPr lang="en-US" dirty="0"/>
              <a:t>How much or how little filtering is applied to the raw data depends on the value of the radius n of the filter and the order o of a polynomial that is fitted to each neighborhood in the data set,  This will be explained in the next couple of slides.</a:t>
            </a:r>
          </a:p>
          <a:p>
            <a:endParaRPr lang="en-US" dirty="0"/>
          </a:p>
          <a:p>
            <a:r>
              <a:rPr lang="en-US" dirty="0"/>
              <a:t>“Just right” is more of an aesthetic evaluation.  We don’t know what filter settings are optimal.  In fact we don’t have a optimality criterion.  This smoothing and filtering is not as easy as it is for gamma ray, optical, and NMR spectra, where one can optimize resolution; it’s not as easy as filtering of images.  That’s why were doing this work.</a:t>
            </a:r>
          </a:p>
          <a:p>
            <a:endParaRPr lang="en-US" dirty="0"/>
          </a:p>
        </p:txBody>
      </p:sp>
      <p:sp>
        <p:nvSpPr>
          <p:cNvPr id="4" name="Slide Number Placeholder 3"/>
          <p:cNvSpPr>
            <a:spLocks noGrp="1"/>
          </p:cNvSpPr>
          <p:nvPr>
            <p:ph type="sldNum" sz="quarter" idx="10"/>
          </p:nvPr>
        </p:nvSpPr>
        <p:spPr/>
        <p:txBody>
          <a:bodyPr/>
          <a:lstStyle/>
          <a:p>
            <a:fld id="{4047CA70-2274-4ECC-950D-DF8947D27BC5}" type="slidenum">
              <a:rPr lang="en-US" smtClean="0"/>
              <a:t>7</a:t>
            </a:fld>
            <a:endParaRPr lang="en-US"/>
          </a:p>
        </p:txBody>
      </p:sp>
    </p:spTree>
    <p:extLst>
      <p:ext uri="{BB962C8B-B14F-4D97-AF65-F5344CB8AC3E}">
        <p14:creationId xmlns:p14="http://schemas.microsoft.com/office/powerpoint/2010/main" val="379730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is a short segment of pendulum tick values from a raw data file.  Integer tick values represent the position of the pendulum (10,000 ticks per revolution) at each tick of the stepper motor.</a:t>
            </a:r>
          </a:p>
          <a:p>
            <a:endParaRPr lang="en-US" dirty="0"/>
          </a:p>
          <a:p>
            <a:r>
              <a:rPr lang="en-US" dirty="0"/>
              <a:t>The plot at right shows this raw data for the first 5 drive motor revolutions.   You’re looking at the data points themselves, not a line drawn through them.</a:t>
            </a:r>
          </a:p>
          <a:p>
            <a:endParaRPr lang="en-US" dirty="0"/>
          </a:p>
          <a:p>
            <a:r>
              <a:rPr lang="en-US" dirty="0"/>
              <a:t>The line is so near-perfect that you may wonder why we need smoothing or filtering at all. </a:t>
            </a:r>
          </a:p>
          <a:p>
            <a:endParaRPr lang="en-US" dirty="0"/>
          </a:p>
          <a:p>
            <a:r>
              <a:rPr lang="en-US" dirty="0"/>
              <a:t>To make a Poincare plot, one also needs the angular velocity at every sample.  But calculating a numerical derivative can be rather tricky when angle measurements are so similar in adjacent samples.</a:t>
            </a:r>
          </a:p>
        </p:txBody>
      </p:sp>
      <p:sp>
        <p:nvSpPr>
          <p:cNvPr id="4" name="Slide Number Placeholder 3"/>
          <p:cNvSpPr>
            <a:spLocks noGrp="1"/>
          </p:cNvSpPr>
          <p:nvPr>
            <p:ph type="sldNum" sz="quarter" idx="10"/>
          </p:nvPr>
        </p:nvSpPr>
        <p:spPr/>
        <p:txBody>
          <a:bodyPr/>
          <a:lstStyle/>
          <a:p>
            <a:fld id="{4047CA70-2274-4ECC-950D-DF8947D27BC5}" type="slidenum">
              <a:rPr lang="en-US" smtClean="0"/>
              <a:t>8</a:t>
            </a:fld>
            <a:endParaRPr lang="en-US"/>
          </a:p>
        </p:txBody>
      </p:sp>
    </p:spTree>
    <p:extLst>
      <p:ext uri="{BB962C8B-B14F-4D97-AF65-F5344CB8AC3E}">
        <p14:creationId xmlns:p14="http://schemas.microsoft.com/office/powerpoint/2010/main" val="943031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histogram above is for 24 hours of data.   The horizontal axis shows pendulum angle change in tick units between samples ; the vertical axis is the number of occurrences of that tick change in the 24-hour data set.  </a:t>
            </a:r>
          </a:p>
          <a:p>
            <a:endParaRPr lang="en-US" dirty="0"/>
          </a:p>
          <a:p>
            <a:r>
              <a:rPr lang="en-US" dirty="0"/>
              <a:t>What you see is that between samples, the pendulum angle tick count never changes by more than 5 in the clockwise or counterclockwise direction. If, for example, you attempt to form a numerical derivative from such a small tick change between adjacent sample, you will get a very small set of 11 possible numerical derivatives, which is similar to the plot shown earlier, where it was indicated that “too little” smoothing or filtering had been applied.   Horizonal banding in the Poincare plot is a sure sign that a numerical derivative is not being formed from a sufficiently large neighborhood of raw data points.</a:t>
            </a:r>
          </a:p>
        </p:txBody>
      </p:sp>
      <p:sp>
        <p:nvSpPr>
          <p:cNvPr id="4" name="Slide Number Placeholder 3"/>
          <p:cNvSpPr>
            <a:spLocks noGrp="1"/>
          </p:cNvSpPr>
          <p:nvPr>
            <p:ph type="sldNum" sz="quarter" idx="10"/>
          </p:nvPr>
        </p:nvSpPr>
        <p:spPr/>
        <p:txBody>
          <a:bodyPr/>
          <a:lstStyle/>
          <a:p>
            <a:fld id="{4047CA70-2274-4ECC-950D-DF8947D27BC5}" type="slidenum">
              <a:rPr lang="en-US" smtClean="0"/>
              <a:t>9</a:t>
            </a:fld>
            <a:endParaRPr lang="en-US"/>
          </a:p>
        </p:txBody>
      </p:sp>
    </p:spTree>
    <p:extLst>
      <p:ext uri="{BB962C8B-B14F-4D97-AF65-F5344CB8AC3E}">
        <p14:creationId xmlns:p14="http://schemas.microsoft.com/office/powerpoint/2010/main" val="11516111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plash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 y="858"/>
            <a:ext cx="12192123" cy="6856285"/>
          </a:xfrm>
          <a:prstGeom prst="rect">
            <a:avLst/>
          </a:prstGeom>
        </p:spPr>
      </p:pic>
      <p:sp>
        <p:nvSpPr>
          <p:cNvPr id="2" name="Title 1"/>
          <p:cNvSpPr>
            <a:spLocks noGrp="1"/>
          </p:cNvSpPr>
          <p:nvPr>
            <p:ph type="ctrTitle"/>
          </p:nvPr>
        </p:nvSpPr>
        <p:spPr>
          <a:xfrm>
            <a:off x="914401" y="1371600"/>
            <a:ext cx="10363200" cy="1408176"/>
          </a:xfrm>
        </p:spPr>
        <p:txBody>
          <a:bodyPr/>
          <a:lstStyle>
            <a:lvl1pPr algn="ct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008376"/>
            <a:ext cx="8534401" cy="1408176"/>
          </a:xfrm>
        </p:spPr>
        <p:txBody>
          <a:bodyPr/>
          <a:lstStyle>
            <a:lvl1pPr marL="0" indent="0" algn="ctr">
              <a:buNone/>
              <a:defRPr sz="3500">
                <a:solidFill>
                  <a:schemeClr val="bg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905529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9277" y="4690872"/>
            <a:ext cx="8533574" cy="685800"/>
          </a:xfrm>
        </p:spPr>
        <p:txBody>
          <a:bodyPr anchor="b"/>
          <a:lstStyle>
            <a:lvl1pPr algn="l">
              <a:defRPr sz="3500" b="1" baseline="0">
                <a:solidFill>
                  <a:schemeClr val="tx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829277" y="1371600"/>
            <a:ext cx="8533574" cy="3319272"/>
          </a:xfrm>
        </p:spPr>
        <p:txBody>
          <a:bodyPr>
            <a:normAutofit/>
          </a:bodyPr>
          <a:lstStyle>
            <a:lvl1pPr marL="0" indent="0">
              <a:buNone/>
              <a:defRPr sz="35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lang="en-US" dirty="0"/>
          </a:p>
        </p:txBody>
      </p:sp>
      <p:sp>
        <p:nvSpPr>
          <p:cNvPr id="4" name="Text Placeholder 3"/>
          <p:cNvSpPr>
            <a:spLocks noGrp="1"/>
          </p:cNvSpPr>
          <p:nvPr>
            <p:ph type="body" sz="half" idx="2"/>
          </p:nvPr>
        </p:nvSpPr>
        <p:spPr>
          <a:xfrm>
            <a:off x="1829277" y="5376672"/>
            <a:ext cx="8533574" cy="685800"/>
          </a:xfrm>
        </p:spPr>
        <p:txBody>
          <a:bodyPr>
            <a:normAutofit/>
          </a:bodyPr>
          <a:lstStyle>
            <a:lvl1pPr marL="0" indent="0">
              <a:buNone/>
              <a:defRPr sz="35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mc2-series-004</a:t>
            </a:r>
          </a:p>
        </p:txBody>
      </p:sp>
      <p:sp>
        <p:nvSpPr>
          <p:cNvPr id="6" name="Footer Placeholder 5"/>
          <p:cNvSpPr>
            <a:spLocks noGrp="1"/>
          </p:cNvSpPr>
          <p:nvPr>
            <p:ph type="ftr" sz="quarter" idx="11"/>
          </p:nvPr>
        </p:nvSpPr>
        <p:spPr/>
        <p:txBody>
          <a:bodyPr/>
          <a:lstStyle/>
          <a:p>
            <a:r>
              <a:rPr lang="en-US"/>
              <a:t>Placeholder</a:t>
            </a:r>
          </a:p>
        </p:txBody>
      </p:sp>
      <p:sp>
        <p:nvSpPr>
          <p:cNvPr id="7" name="Slide Number Placeholder 6"/>
          <p:cNvSpPr>
            <a:spLocks noGrp="1"/>
          </p:cNvSpPr>
          <p:nvPr>
            <p:ph type="sldNum" sz="quarter" idx="12"/>
          </p:nvPr>
        </p:nvSpPr>
        <p:spPr/>
        <p:txBody>
          <a:bodyPr/>
          <a:lstStyle/>
          <a:p>
            <a:fld id="{93E8EC99-03FE-4616-8D00-1E98F5833C68}" type="slidenum">
              <a:rPr lang="en-US" smtClean="0"/>
              <a:t>‹#›</a:t>
            </a:fld>
            <a:endParaRPr lang="en-US"/>
          </a:p>
        </p:txBody>
      </p:sp>
    </p:spTree>
    <p:extLst>
      <p:ext uri="{BB962C8B-B14F-4D97-AF65-F5344CB8AC3E}">
        <p14:creationId xmlns:p14="http://schemas.microsoft.com/office/powerpoint/2010/main" val="4218602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mc2-series-004</a:t>
            </a:r>
          </a:p>
        </p:txBody>
      </p:sp>
      <p:sp>
        <p:nvSpPr>
          <p:cNvPr id="5" name="Footer Placeholder 4"/>
          <p:cNvSpPr>
            <a:spLocks noGrp="1"/>
          </p:cNvSpPr>
          <p:nvPr>
            <p:ph type="ftr" sz="quarter" idx="11"/>
          </p:nvPr>
        </p:nvSpPr>
        <p:spPr/>
        <p:txBody>
          <a:bodyPr/>
          <a:lstStyle/>
          <a:p>
            <a:r>
              <a:rPr lang="en-US"/>
              <a:t>Placeholder</a:t>
            </a:r>
          </a:p>
        </p:txBody>
      </p:sp>
      <p:sp>
        <p:nvSpPr>
          <p:cNvPr id="6" name="Slide Number Placeholder 5"/>
          <p:cNvSpPr>
            <a:spLocks noGrp="1"/>
          </p:cNvSpPr>
          <p:nvPr>
            <p:ph type="sldNum" sz="quarter" idx="12"/>
          </p:nvPr>
        </p:nvSpPr>
        <p:spPr/>
        <p:txBody>
          <a:bodyPr/>
          <a:lstStyle/>
          <a:p>
            <a:fld id="{93E8EC99-03FE-4616-8D00-1E98F5833C68}" type="slidenum">
              <a:rPr lang="en-US" smtClean="0"/>
              <a:t>‹#›</a:t>
            </a:fld>
            <a:endParaRPr lang="en-US"/>
          </a:p>
        </p:txBody>
      </p:sp>
    </p:spTree>
    <p:extLst>
      <p:ext uri="{BB962C8B-B14F-4D97-AF65-F5344CB8AC3E}">
        <p14:creationId xmlns:p14="http://schemas.microsoft.com/office/powerpoint/2010/main" val="2855541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57962" y="1371599"/>
            <a:ext cx="3685992" cy="4690872"/>
          </a:xfrm>
        </p:spPr>
        <p:txBody>
          <a:bodyPr vert="eaVert"/>
          <a:lstStyle>
            <a:lvl1pPr>
              <a:defRPr>
                <a:solidFill>
                  <a:schemeClr val="tx1"/>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319" y="1371599"/>
            <a:ext cx="7371984" cy="4690872"/>
          </a:xfrm>
        </p:spPr>
        <p:txBody>
          <a:bodyPr vert="eaVert"/>
          <a:lstStyle>
            <a:lvl1pPr>
              <a:defRPr sz="3500"/>
            </a:lvl1pPr>
            <a:lvl2pPr>
              <a:defRPr sz="3000"/>
            </a:lvl2pPr>
            <a:lvl3pPr>
              <a:defRPr sz="2500"/>
            </a:lvl3pPr>
            <a:lvl4pPr>
              <a:defRPr sz="20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mc2-series-004</a:t>
            </a:r>
          </a:p>
        </p:txBody>
      </p:sp>
      <p:sp>
        <p:nvSpPr>
          <p:cNvPr id="5" name="Footer Placeholder 4"/>
          <p:cNvSpPr>
            <a:spLocks noGrp="1"/>
          </p:cNvSpPr>
          <p:nvPr>
            <p:ph type="ftr" sz="quarter" idx="11"/>
          </p:nvPr>
        </p:nvSpPr>
        <p:spPr/>
        <p:txBody>
          <a:bodyPr/>
          <a:lstStyle/>
          <a:p>
            <a:r>
              <a:rPr lang="en-US"/>
              <a:t>Placeholder</a:t>
            </a:r>
          </a:p>
        </p:txBody>
      </p:sp>
      <p:sp>
        <p:nvSpPr>
          <p:cNvPr id="6" name="Slide Number Placeholder 5"/>
          <p:cNvSpPr>
            <a:spLocks noGrp="1"/>
          </p:cNvSpPr>
          <p:nvPr>
            <p:ph type="sldNum" sz="quarter" idx="12"/>
          </p:nvPr>
        </p:nvSpPr>
        <p:spPr/>
        <p:txBody>
          <a:bodyPr/>
          <a:lstStyle/>
          <a:p>
            <a:fld id="{93E8EC99-03FE-4616-8D00-1E98F5833C68}" type="slidenum">
              <a:rPr lang="en-US" smtClean="0"/>
              <a:t>‹#›</a:t>
            </a:fld>
            <a:endParaRPr lang="en-US"/>
          </a:p>
        </p:txBody>
      </p:sp>
    </p:spTree>
    <p:extLst>
      <p:ext uri="{BB962C8B-B14F-4D97-AF65-F5344CB8AC3E}">
        <p14:creationId xmlns:p14="http://schemas.microsoft.com/office/powerpoint/2010/main" val="3599106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 y="857"/>
            <a:ext cx="12192125" cy="6856286"/>
          </a:xfrm>
          <a:prstGeom prst="rect">
            <a:avLst/>
          </a:prstGeom>
        </p:spPr>
      </p:pic>
      <p:sp>
        <p:nvSpPr>
          <p:cNvPr id="2" name="Title 1"/>
          <p:cNvSpPr>
            <a:spLocks noGrp="1"/>
          </p:cNvSpPr>
          <p:nvPr>
            <p:ph type="ctrTitle"/>
          </p:nvPr>
        </p:nvSpPr>
        <p:spPr>
          <a:xfrm>
            <a:off x="914401" y="2194560"/>
            <a:ext cx="10363200" cy="1408176"/>
          </a:xfrm>
        </p:spPr>
        <p:txBody>
          <a:bodyPr/>
          <a:lstStyle>
            <a:lvl1pPr algn="ctr">
              <a:defRPr>
                <a:solidFill>
                  <a:srgbClr val="09357A"/>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831336"/>
            <a:ext cx="8534401" cy="1408176"/>
          </a:xfrm>
        </p:spPr>
        <p:txBody>
          <a:bodyPr/>
          <a:lstStyle>
            <a:lvl1pPr marL="0" indent="0" algn="ctr">
              <a:buNone/>
              <a:defRPr sz="3500">
                <a:solidFill>
                  <a:srgbClr val="09357A"/>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284477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3500"/>
            </a:lvl1pPr>
            <a:lvl2pPr>
              <a:defRPr sz="3000"/>
            </a:lvl2pPr>
            <a:lvl3pPr>
              <a:defRPr sz="2500"/>
            </a:lvl3pPr>
            <a:lvl4pPr>
              <a:defRPr sz="20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mc2-series-004</a:t>
            </a:r>
          </a:p>
        </p:txBody>
      </p:sp>
      <p:sp>
        <p:nvSpPr>
          <p:cNvPr id="5" name="Footer Placeholder 4"/>
          <p:cNvSpPr>
            <a:spLocks noGrp="1"/>
          </p:cNvSpPr>
          <p:nvPr>
            <p:ph type="ftr" sz="quarter" idx="11"/>
          </p:nvPr>
        </p:nvSpPr>
        <p:spPr/>
        <p:txBody>
          <a:bodyPr/>
          <a:lstStyle/>
          <a:p>
            <a:r>
              <a:rPr lang="en-US"/>
              <a:t>Placeholder</a:t>
            </a:r>
          </a:p>
        </p:txBody>
      </p:sp>
      <p:sp>
        <p:nvSpPr>
          <p:cNvPr id="6" name="Slide Number Placeholder 5"/>
          <p:cNvSpPr>
            <a:spLocks noGrp="1"/>
          </p:cNvSpPr>
          <p:nvPr>
            <p:ph type="sldNum" sz="quarter" idx="12"/>
          </p:nvPr>
        </p:nvSpPr>
        <p:spPr/>
        <p:txBody>
          <a:bodyPr/>
          <a:lstStyle/>
          <a:p>
            <a:fld id="{93E8EC99-03FE-4616-8D00-1E98F5833C68}" type="slidenum">
              <a:rPr lang="en-US" smtClean="0"/>
              <a:t>‹#›</a:t>
            </a:fld>
            <a:endParaRPr lang="en-US"/>
          </a:p>
        </p:txBody>
      </p:sp>
    </p:spTree>
    <p:extLst>
      <p:ext uri="{BB962C8B-B14F-4D97-AF65-F5344CB8AC3E}">
        <p14:creationId xmlns:p14="http://schemas.microsoft.com/office/powerpoint/2010/main" val="550991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639" y="4645152"/>
            <a:ext cx="10363200" cy="1408176"/>
          </a:xfrm>
        </p:spPr>
        <p:txBody>
          <a:bodyPr anchor="t"/>
          <a:lstStyle>
            <a:lvl1pPr algn="l">
              <a:defRPr sz="3500" b="1" cap="all">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14639" y="3008376"/>
            <a:ext cx="10363200" cy="1408176"/>
          </a:xfrm>
        </p:spPr>
        <p:txBody>
          <a:bodyPr anchor="b"/>
          <a:lstStyle>
            <a:lvl1pPr marL="0" indent="0">
              <a:buNone/>
              <a:defRPr sz="35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mc2-series-004</a:t>
            </a:r>
          </a:p>
        </p:txBody>
      </p:sp>
      <p:sp>
        <p:nvSpPr>
          <p:cNvPr id="5" name="Footer Placeholder 4"/>
          <p:cNvSpPr>
            <a:spLocks noGrp="1"/>
          </p:cNvSpPr>
          <p:nvPr>
            <p:ph type="ftr" sz="quarter" idx="11"/>
          </p:nvPr>
        </p:nvSpPr>
        <p:spPr/>
        <p:txBody>
          <a:bodyPr/>
          <a:lstStyle/>
          <a:p>
            <a:r>
              <a:rPr lang="en-US"/>
              <a:t>Placeholder</a:t>
            </a:r>
          </a:p>
        </p:txBody>
      </p:sp>
      <p:sp>
        <p:nvSpPr>
          <p:cNvPr id="6" name="Slide Number Placeholder 5"/>
          <p:cNvSpPr>
            <a:spLocks noGrp="1"/>
          </p:cNvSpPr>
          <p:nvPr>
            <p:ph type="sldNum" sz="quarter" idx="12"/>
          </p:nvPr>
        </p:nvSpPr>
        <p:spPr/>
        <p:txBody>
          <a:bodyPr/>
          <a:lstStyle/>
          <a:p>
            <a:fld id="{93E8EC99-03FE-4616-8D00-1E98F5833C68}" type="slidenum">
              <a:rPr lang="en-US" smtClean="0"/>
              <a:t>‹#›</a:t>
            </a:fld>
            <a:endParaRPr lang="en-US"/>
          </a:p>
        </p:txBody>
      </p:sp>
    </p:spTree>
    <p:extLst>
      <p:ext uri="{BB962C8B-B14F-4D97-AF65-F5344CB8AC3E}">
        <p14:creationId xmlns:p14="http://schemas.microsoft.com/office/powerpoint/2010/main" val="52927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319" y="1371600"/>
            <a:ext cx="5524415" cy="3127248"/>
          </a:xfrm>
        </p:spPr>
        <p:txBody>
          <a:bodyPr/>
          <a:lstStyle>
            <a:lvl1pPr>
              <a:defRPr sz="3500"/>
            </a:lvl1pPr>
            <a:lvl2pPr>
              <a:defRPr sz="3000"/>
            </a:lvl2pPr>
            <a:lvl3pPr>
              <a:defRPr sz="2500"/>
            </a:lvl3pPr>
            <a:lvl4pPr>
              <a:defRPr sz="2000"/>
            </a:lvl4pPr>
            <a:lvl5pPr>
              <a:defRPr sz="15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0393" y="1371600"/>
            <a:ext cx="5524415" cy="3127248"/>
          </a:xfrm>
        </p:spPr>
        <p:txBody>
          <a:bodyPr/>
          <a:lstStyle>
            <a:lvl1pPr>
              <a:defRPr sz="3500"/>
            </a:lvl1pPr>
            <a:lvl2pPr>
              <a:defRPr sz="3200"/>
            </a:lvl2pPr>
            <a:lvl3pPr>
              <a:defRPr sz="2500"/>
            </a:lvl3pPr>
            <a:lvl4pPr>
              <a:defRPr sz="2000"/>
            </a:lvl4pPr>
            <a:lvl5pPr>
              <a:defRPr sz="15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mc2-series-004</a:t>
            </a:r>
          </a:p>
        </p:txBody>
      </p:sp>
      <p:sp>
        <p:nvSpPr>
          <p:cNvPr id="6" name="Footer Placeholder 5"/>
          <p:cNvSpPr>
            <a:spLocks noGrp="1"/>
          </p:cNvSpPr>
          <p:nvPr>
            <p:ph type="ftr" sz="quarter" idx="11"/>
          </p:nvPr>
        </p:nvSpPr>
        <p:spPr/>
        <p:txBody>
          <a:bodyPr/>
          <a:lstStyle/>
          <a:p>
            <a:r>
              <a:rPr lang="en-US"/>
              <a:t>Placeholder</a:t>
            </a:r>
          </a:p>
        </p:txBody>
      </p:sp>
      <p:sp>
        <p:nvSpPr>
          <p:cNvPr id="7" name="Slide Number Placeholder 6"/>
          <p:cNvSpPr>
            <a:spLocks noGrp="1"/>
          </p:cNvSpPr>
          <p:nvPr>
            <p:ph type="sldNum" sz="quarter" idx="12"/>
          </p:nvPr>
        </p:nvSpPr>
        <p:spPr/>
        <p:txBody>
          <a:bodyPr/>
          <a:lstStyle/>
          <a:p>
            <a:fld id="{93E8EC99-03FE-4616-8D00-1E98F5833C68}" type="slidenum">
              <a:rPr lang="en-US" smtClean="0"/>
              <a:t>‹#›</a:t>
            </a:fld>
            <a:endParaRPr lang="en-US"/>
          </a:p>
        </p:txBody>
      </p:sp>
    </p:spTree>
    <p:extLst>
      <p:ext uri="{BB962C8B-B14F-4D97-AF65-F5344CB8AC3E}">
        <p14:creationId xmlns:p14="http://schemas.microsoft.com/office/powerpoint/2010/main" val="3789164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8903" y="118872"/>
            <a:ext cx="11963467" cy="685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319" y="1371600"/>
            <a:ext cx="5524415" cy="685800"/>
          </a:xfrm>
        </p:spPr>
        <p:txBody>
          <a:bodyPr anchor="b">
            <a:noAutofit/>
          </a:bodyPr>
          <a:lstStyle>
            <a:lvl1pPr marL="0" indent="0">
              <a:buNone/>
              <a:defRPr sz="35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457319" y="2057400"/>
            <a:ext cx="5524415" cy="4005072"/>
          </a:xfrm>
        </p:spPr>
        <p:txBody>
          <a:bodyPr/>
          <a:lstStyle>
            <a:lvl1pPr>
              <a:defRPr sz="3500"/>
            </a:lvl1pPr>
            <a:lvl2pPr>
              <a:defRPr sz="3000"/>
            </a:lvl2pPr>
            <a:lvl3pPr>
              <a:defRPr sz="2500"/>
            </a:lvl3pPr>
            <a:lvl4pPr>
              <a:defRPr sz="2000"/>
            </a:lvl4pPr>
            <a:lvl5pPr>
              <a:defRPr sz="15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0393" y="1371600"/>
            <a:ext cx="5524415" cy="685800"/>
          </a:xfrm>
        </p:spPr>
        <p:txBody>
          <a:bodyPr anchor="b">
            <a:noAutofit/>
          </a:bodyPr>
          <a:lstStyle>
            <a:lvl1pPr marL="0" indent="0">
              <a:buNone/>
              <a:defRPr sz="35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210393" y="2057400"/>
            <a:ext cx="5524415" cy="4005072"/>
          </a:xfrm>
        </p:spPr>
        <p:txBody>
          <a:bodyPr/>
          <a:lstStyle>
            <a:lvl1pPr>
              <a:defRPr sz="3500"/>
            </a:lvl1pPr>
            <a:lvl2pPr>
              <a:defRPr sz="3000"/>
            </a:lvl2pPr>
            <a:lvl3pPr>
              <a:defRPr sz="2500"/>
            </a:lvl3pPr>
            <a:lvl4pPr>
              <a:defRPr sz="2000"/>
            </a:lvl4pPr>
            <a:lvl5pPr>
              <a:defRPr sz="15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mc2-series-004</a:t>
            </a:r>
          </a:p>
        </p:txBody>
      </p:sp>
      <p:sp>
        <p:nvSpPr>
          <p:cNvPr id="8" name="Footer Placeholder 7"/>
          <p:cNvSpPr>
            <a:spLocks noGrp="1"/>
          </p:cNvSpPr>
          <p:nvPr>
            <p:ph type="ftr" sz="quarter" idx="11"/>
          </p:nvPr>
        </p:nvSpPr>
        <p:spPr/>
        <p:txBody>
          <a:bodyPr/>
          <a:lstStyle/>
          <a:p>
            <a:r>
              <a:rPr lang="en-US"/>
              <a:t>Placeholder</a:t>
            </a:r>
          </a:p>
        </p:txBody>
      </p:sp>
      <p:sp>
        <p:nvSpPr>
          <p:cNvPr id="9" name="Slide Number Placeholder 8"/>
          <p:cNvSpPr>
            <a:spLocks noGrp="1"/>
          </p:cNvSpPr>
          <p:nvPr>
            <p:ph type="sldNum" sz="quarter" idx="12"/>
          </p:nvPr>
        </p:nvSpPr>
        <p:spPr/>
        <p:txBody>
          <a:bodyPr/>
          <a:lstStyle/>
          <a:p>
            <a:fld id="{93E8EC99-03FE-4616-8D00-1E98F5833C68}" type="slidenum">
              <a:rPr lang="en-US" smtClean="0"/>
              <a:t>‹#›</a:t>
            </a:fld>
            <a:endParaRPr lang="en-US"/>
          </a:p>
        </p:txBody>
      </p:sp>
    </p:spTree>
    <p:extLst>
      <p:ext uri="{BB962C8B-B14F-4D97-AF65-F5344CB8AC3E}">
        <p14:creationId xmlns:p14="http://schemas.microsoft.com/office/powerpoint/2010/main" val="4132990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mc2-series-004</a:t>
            </a:r>
          </a:p>
        </p:txBody>
      </p:sp>
      <p:sp>
        <p:nvSpPr>
          <p:cNvPr id="4" name="Footer Placeholder 3"/>
          <p:cNvSpPr>
            <a:spLocks noGrp="1"/>
          </p:cNvSpPr>
          <p:nvPr>
            <p:ph type="ftr" sz="quarter" idx="11"/>
          </p:nvPr>
        </p:nvSpPr>
        <p:spPr/>
        <p:txBody>
          <a:bodyPr/>
          <a:lstStyle/>
          <a:p>
            <a:r>
              <a:rPr lang="en-US"/>
              <a:t>Placeholder</a:t>
            </a:r>
          </a:p>
        </p:txBody>
      </p:sp>
      <p:sp>
        <p:nvSpPr>
          <p:cNvPr id="5" name="Slide Number Placeholder 4"/>
          <p:cNvSpPr>
            <a:spLocks noGrp="1"/>
          </p:cNvSpPr>
          <p:nvPr>
            <p:ph type="sldNum" sz="quarter" idx="12"/>
          </p:nvPr>
        </p:nvSpPr>
        <p:spPr/>
        <p:txBody>
          <a:bodyPr/>
          <a:lstStyle/>
          <a:p>
            <a:fld id="{93E8EC99-03FE-4616-8D00-1E98F5833C68}" type="slidenum">
              <a:rPr lang="en-US" smtClean="0"/>
              <a:t>‹#›</a:t>
            </a:fld>
            <a:endParaRPr lang="en-US"/>
          </a:p>
        </p:txBody>
      </p:sp>
    </p:spTree>
    <p:extLst>
      <p:ext uri="{BB962C8B-B14F-4D97-AF65-F5344CB8AC3E}">
        <p14:creationId xmlns:p14="http://schemas.microsoft.com/office/powerpoint/2010/main" val="1856004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mc2-series-004</a:t>
            </a:r>
          </a:p>
        </p:txBody>
      </p:sp>
      <p:sp>
        <p:nvSpPr>
          <p:cNvPr id="3" name="Footer Placeholder 2"/>
          <p:cNvSpPr>
            <a:spLocks noGrp="1"/>
          </p:cNvSpPr>
          <p:nvPr>
            <p:ph type="ftr" sz="quarter" idx="11"/>
          </p:nvPr>
        </p:nvSpPr>
        <p:spPr/>
        <p:txBody>
          <a:bodyPr/>
          <a:lstStyle/>
          <a:p>
            <a:r>
              <a:rPr lang="en-US"/>
              <a:t>Placeholder</a:t>
            </a:r>
          </a:p>
        </p:txBody>
      </p:sp>
      <p:sp>
        <p:nvSpPr>
          <p:cNvPr id="4" name="Slide Number Placeholder 3"/>
          <p:cNvSpPr>
            <a:spLocks noGrp="1"/>
          </p:cNvSpPr>
          <p:nvPr>
            <p:ph type="sldNum" sz="quarter" idx="12"/>
          </p:nvPr>
        </p:nvSpPr>
        <p:spPr/>
        <p:txBody>
          <a:bodyPr/>
          <a:lstStyle/>
          <a:p>
            <a:fld id="{93E8EC99-03FE-4616-8D00-1E98F5833C68}" type="slidenum">
              <a:rPr lang="en-US" smtClean="0"/>
              <a:t>‹#›</a:t>
            </a:fld>
            <a:endParaRPr lang="en-US"/>
          </a:p>
        </p:txBody>
      </p:sp>
    </p:spTree>
    <p:extLst>
      <p:ext uri="{BB962C8B-B14F-4D97-AF65-F5344CB8AC3E}">
        <p14:creationId xmlns:p14="http://schemas.microsoft.com/office/powerpoint/2010/main" val="3723725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903" y="118872"/>
            <a:ext cx="11963467" cy="685800"/>
          </a:xfrm>
        </p:spPr>
        <p:txBody>
          <a:bodyPr anchor="b"/>
          <a:lstStyle>
            <a:lvl1pPr algn="l">
              <a:defRPr sz="3500" b="1"/>
            </a:lvl1pPr>
          </a:lstStyle>
          <a:p>
            <a:r>
              <a:rPr lang="en-US"/>
              <a:t>Click to edit Master title style</a:t>
            </a:r>
            <a:endParaRPr lang="en-US" dirty="0"/>
          </a:p>
        </p:txBody>
      </p:sp>
      <p:sp>
        <p:nvSpPr>
          <p:cNvPr id="3" name="Content Placeholder 2"/>
          <p:cNvSpPr>
            <a:spLocks noGrp="1"/>
          </p:cNvSpPr>
          <p:nvPr>
            <p:ph idx="1"/>
          </p:nvPr>
        </p:nvSpPr>
        <p:spPr>
          <a:xfrm>
            <a:off x="4371970" y="1371600"/>
            <a:ext cx="7371984" cy="4690872"/>
          </a:xfrm>
        </p:spPr>
        <p:txBody>
          <a:bodyPr/>
          <a:lstStyle>
            <a:lvl1pPr>
              <a:defRPr sz="3500"/>
            </a:lvl1pPr>
            <a:lvl2pPr>
              <a:defRPr sz="3000"/>
            </a:lvl2pPr>
            <a:lvl3pPr>
              <a:defRPr sz="2500"/>
            </a:lvl3pPr>
            <a:lvl4pPr>
              <a:defRPr sz="2000"/>
            </a:lvl4pPr>
            <a:lvl5pPr>
              <a:defRPr sz="15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319" y="1371600"/>
            <a:ext cx="3685992" cy="4691063"/>
          </a:xfrm>
        </p:spPr>
        <p:txBody>
          <a:bodyPr>
            <a:normAutofit/>
          </a:bodyPr>
          <a:lstStyle>
            <a:lvl1pPr marL="0" indent="0">
              <a:buNone/>
              <a:defRPr sz="35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mc2-series-004</a:t>
            </a:r>
          </a:p>
        </p:txBody>
      </p:sp>
      <p:sp>
        <p:nvSpPr>
          <p:cNvPr id="6" name="Footer Placeholder 5"/>
          <p:cNvSpPr>
            <a:spLocks noGrp="1"/>
          </p:cNvSpPr>
          <p:nvPr>
            <p:ph type="ftr" sz="quarter" idx="11"/>
          </p:nvPr>
        </p:nvSpPr>
        <p:spPr/>
        <p:txBody>
          <a:bodyPr/>
          <a:lstStyle/>
          <a:p>
            <a:r>
              <a:rPr lang="en-US"/>
              <a:t>Placeholder</a:t>
            </a:r>
          </a:p>
        </p:txBody>
      </p:sp>
      <p:sp>
        <p:nvSpPr>
          <p:cNvPr id="7" name="Slide Number Placeholder 6"/>
          <p:cNvSpPr>
            <a:spLocks noGrp="1"/>
          </p:cNvSpPr>
          <p:nvPr>
            <p:ph type="sldNum" sz="quarter" idx="12"/>
          </p:nvPr>
        </p:nvSpPr>
        <p:spPr/>
        <p:txBody>
          <a:bodyPr/>
          <a:lstStyle/>
          <a:p>
            <a:fld id="{93E8EC99-03FE-4616-8D00-1E98F5833C68}" type="slidenum">
              <a:rPr lang="en-US" smtClean="0"/>
              <a:t>‹#›</a:t>
            </a:fld>
            <a:endParaRPr lang="en-US"/>
          </a:p>
        </p:txBody>
      </p:sp>
    </p:spTree>
    <p:extLst>
      <p:ext uri="{BB962C8B-B14F-4D97-AF65-F5344CB8AC3E}">
        <p14:creationId xmlns:p14="http://schemas.microsoft.com/office/powerpoint/2010/main" val="501606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23" y="858"/>
            <a:ext cx="12192125" cy="6856285"/>
          </a:xfrm>
          <a:prstGeom prst="rect">
            <a:avLst/>
          </a:prstGeom>
        </p:spPr>
      </p:pic>
      <p:sp>
        <p:nvSpPr>
          <p:cNvPr id="2" name="Title Placeholder 1"/>
          <p:cNvSpPr>
            <a:spLocks noGrp="1"/>
          </p:cNvSpPr>
          <p:nvPr>
            <p:ph type="title"/>
          </p:nvPr>
        </p:nvSpPr>
        <p:spPr>
          <a:xfrm>
            <a:off x="118903" y="118872"/>
            <a:ext cx="11963467" cy="685800"/>
          </a:xfrm>
          <a:prstGeom prst="rect">
            <a:avLst/>
          </a:prstGeom>
        </p:spPr>
        <p:txBody>
          <a:bodyPr vert="horz" lIns="121899" tIns="60949" rIns="121899" bIns="60949"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319" y="1371599"/>
            <a:ext cx="11277489" cy="4690872"/>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8903" y="6519672"/>
            <a:ext cx="2286595" cy="228600"/>
          </a:xfrm>
          <a:prstGeom prst="rect">
            <a:avLst/>
          </a:prstGeom>
        </p:spPr>
        <p:txBody>
          <a:bodyPr vert="horz" lIns="121899" tIns="60949" rIns="121899" bIns="60949" rtlCol="0" anchor="ctr"/>
          <a:lstStyle>
            <a:lvl1pPr algn="ctr">
              <a:defRPr sz="1500" baseline="0">
                <a:solidFill>
                  <a:schemeClr val="bg1"/>
                </a:solidFill>
                <a:latin typeface="+mj-lt"/>
              </a:defRPr>
            </a:lvl1pPr>
          </a:lstStyle>
          <a:p>
            <a:r>
              <a:rPr lang="en-US"/>
              <a:t>mc2-series-004</a:t>
            </a:r>
          </a:p>
        </p:txBody>
      </p:sp>
      <p:sp>
        <p:nvSpPr>
          <p:cNvPr id="5" name="Footer Placeholder 4"/>
          <p:cNvSpPr>
            <a:spLocks noGrp="1"/>
          </p:cNvSpPr>
          <p:nvPr>
            <p:ph type="ftr" sz="quarter" idx="3"/>
          </p:nvPr>
        </p:nvSpPr>
        <p:spPr>
          <a:xfrm>
            <a:off x="2634158" y="6519672"/>
            <a:ext cx="6932957" cy="228600"/>
          </a:xfrm>
          <a:prstGeom prst="rect">
            <a:avLst/>
          </a:prstGeom>
        </p:spPr>
        <p:txBody>
          <a:bodyPr vert="horz" lIns="121899" tIns="60949" rIns="121899" bIns="60949" rtlCol="0" anchor="ctr"/>
          <a:lstStyle>
            <a:lvl1pPr algn="ctr">
              <a:defRPr sz="1500" baseline="0">
                <a:solidFill>
                  <a:schemeClr val="bg1"/>
                </a:solidFill>
                <a:latin typeface="+mj-lt"/>
              </a:defRPr>
            </a:lvl1pPr>
          </a:lstStyle>
          <a:p>
            <a:r>
              <a:rPr lang="en-US"/>
              <a:t>Placeholder</a:t>
            </a:r>
          </a:p>
        </p:txBody>
      </p:sp>
      <p:sp>
        <p:nvSpPr>
          <p:cNvPr id="6" name="Slide Number Placeholder 5"/>
          <p:cNvSpPr>
            <a:spLocks noGrp="1"/>
          </p:cNvSpPr>
          <p:nvPr>
            <p:ph type="sldNum" sz="quarter" idx="4"/>
          </p:nvPr>
        </p:nvSpPr>
        <p:spPr>
          <a:xfrm>
            <a:off x="9795775" y="6519672"/>
            <a:ext cx="2286595" cy="228600"/>
          </a:xfrm>
          <a:prstGeom prst="rect">
            <a:avLst/>
          </a:prstGeom>
        </p:spPr>
        <p:txBody>
          <a:bodyPr vert="horz" lIns="121899" tIns="60949" rIns="121899" bIns="60949" rtlCol="0" anchor="ctr"/>
          <a:lstStyle>
            <a:lvl1pPr algn="ctr">
              <a:defRPr sz="1500" baseline="0">
                <a:solidFill>
                  <a:schemeClr val="bg1"/>
                </a:solidFill>
                <a:latin typeface="+mj-lt"/>
              </a:defRPr>
            </a:lvl1pPr>
          </a:lstStyle>
          <a:p>
            <a:fld id="{93E8EC99-03FE-4616-8D00-1E98F5833C68}" type="slidenum">
              <a:rPr lang="en-US" smtClean="0"/>
              <a:t>‹#›</a:t>
            </a:fld>
            <a:endParaRPr lang="en-US"/>
          </a:p>
        </p:txBody>
      </p:sp>
    </p:spTree>
    <p:extLst>
      <p:ext uri="{BB962C8B-B14F-4D97-AF65-F5344CB8AC3E}">
        <p14:creationId xmlns:p14="http://schemas.microsoft.com/office/powerpoint/2010/main" val="2333342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p:txStyles>
    <p:titleStyle>
      <a:lvl1pPr algn="l" defTabSz="1218987" rtl="0" eaLnBrk="1" latinLnBrk="0" hangingPunct="1">
        <a:spcBef>
          <a:spcPct val="0"/>
        </a:spcBef>
        <a:buNone/>
        <a:defRPr sz="3500" kern="1200" baseline="0">
          <a:solidFill>
            <a:schemeClr val="bg1"/>
          </a:solidFill>
          <a:latin typeface="+mj-lt"/>
          <a:ea typeface="+mj-ea"/>
          <a:cs typeface="+mj-cs"/>
        </a:defRPr>
      </a:lvl1pPr>
    </p:titleStyle>
    <p:bodyStyle>
      <a:lvl1pPr marL="457120" indent="-457120" algn="l" defTabSz="1218987"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24.emf"/></Relationships>
</file>

<file path=ppt/slides/_rels/slide22.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38.emf"/><Relationship Id="rId4" Type="http://schemas.openxmlformats.org/officeDocument/2006/relationships/image" Target="../media/image37.emf"/></Relationships>
</file>

<file path=ppt/slides/_rels/slide3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40.emf"/><Relationship Id="rId4" Type="http://schemas.openxmlformats.org/officeDocument/2006/relationships/image" Target="../media/image39.emf"/></Relationships>
</file>

<file path=ppt/slides/_rels/slide3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2.emf"/><Relationship Id="rId4" Type="http://schemas.openxmlformats.org/officeDocument/2006/relationships/image" Target="../media/image41.emf"/></Relationships>
</file>

<file path=ppt/slides/_rels/slide3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44.emf"/><Relationship Id="rId4" Type="http://schemas.openxmlformats.org/officeDocument/2006/relationships/image" Target="../media/image43.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5.xml"/><Relationship Id="rId7" Type="http://schemas.openxmlformats.org/officeDocument/2006/relationships/image" Target="../media/image5.wm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hyperlink" Target="http://go.middlebury.edu/dunham-lab-pendulum-motion-plot.mp4" TargetMode="External"/><Relationship Id="rId4" Type="http://schemas.openxmlformats.org/officeDocument/2006/relationships/hyperlink" Target="http://go.middlebury.edu/dunham-lab-pendulum-motion.mp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emf"/><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53966" y="1160653"/>
            <a:ext cx="10363200" cy="1408176"/>
          </a:xfrm>
        </p:spPr>
        <p:txBody>
          <a:bodyPr>
            <a:normAutofit/>
          </a:bodyPr>
          <a:lstStyle/>
          <a:p>
            <a:r>
              <a:rPr lang="en-US" sz="3600" dirty="0" err="1">
                <a:latin typeface="+mn-lt"/>
              </a:rPr>
              <a:t>Savitzky-Golay</a:t>
            </a:r>
            <a:r>
              <a:rPr lang="en-US" sz="3600" dirty="0">
                <a:latin typeface="+mn-lt"/>
              </a:rPr>
              <a:t> Filter Algorithm for Large One-Dimensional Data Sets</a:t>
            </a:r>
          </a:p>
        </p:txBody>
      </p:sp>
      <p:sp>
        <p:nvSpPr>
          <p:cNvPr id="3" name="Subtitle 2"/>
          <p:cNvSpPr>
            <a:spLocks noGrp="1"/>
          </p:cNvSpPr>
          <p:nvPr>
            <p:ph type="subTitle" idx="1"/>
          </p:nvPr>
        </p:nvSpPr>
        <p:spPr>
          <a:xfrm>
            <a:off x="1732399" y="2862273"/>
            <a:ext cx="8824325" cy="3983629"/>
          </a:xfrm>
        </p:spPr>
        <p:txBody>
          <a:bodyPr>
            <a:normAutofit fontScale="77500" lnSpcReduction="20000"/>
          </a:bodyPr>
          <a:lstStyle/>
          <a:p>
            <a:r>
              <a:rPr lang="en-US" sz="3600" dirty="0"/>
              <a:t>Prof. Jeffrey S. Dunham</a:t>
            </a:r>
          </a:p>
          <a:p>
            <a:r>
              <a:rPr lang="en-US" sz="3600" dirty="0"/>
              <a:t>William R. Kenan Jr. Professor of Natural Sciences</a:t>
            </a:r>
          </a:p>
          <a:p>
            <a:r>
              <a:rPr lang="en-US" sz="3600" dirty="0"/>
              <a:t>Middlebury College</a:t>
            </a:r>
          </a:p>
          <a:p>
            <a:r>
              <a:rPr lang="en-US" sz="3600" dirty="0"/>
              <a:t>Middlebury, Vermont</a:t>
            </a:r>
          </a:p>
          <a:p>
            <a:r>
              <a:rPr lang="en-US" sz="3600" dirty="0"/>
              <a:t>dunham@middlebury.edu</a:t>
            </a:r>
          </a:p>
          <a:p>
            <a:endParaRPr lang="en-US" sz="3600" dirty="0"/>
          </a:p>
          <a:p>
            <a:r>
              <a:rPr lang="en-US" sz="3600" dirty="0"/>
              <a:t>July 11, 2017 </a:t>
            </a:r>
          </a:p>
          <a:p>
            <a:r>
              <a:rPr lang="en-US" sz="3600" dirty="0"/>
              <a:t>Colfax Research MC</a:t>
            </a:r>
            <a:r>
              <a:rPr lang="en-US" sz="3100" baseline="30000" dirty="0"/>
              <a:t>2</a:t>
            </a:r>
            <a:r>
              <a:rPr lang="en-US" sz="3600" dirty="0"/>
              <a:t> 004: Signal Processing</a:t>
            </a:r>
          </a:p>
          <a:p>
            <a:r>
              <a:rPr lang="en-US" sz="3600" dirty="0"/>
              <a:t>https://colfaxresearch.com/mc2-series/</a:t>
            </a:r>
          </a:p>
          <a:p>
            <a:endParaRPr lang="en-US" dirty="0"/>
          </a:p>
        </p:txBody>
      </p:sp>
      <p:sp>
        <p:nvSpPr>
          <p:cNvPr id="4" name="Slide Number Placeholder 3">
            <a:extLst>
              <a:ext uri="{FF2B5EF4-FFF2-40B4-BE49-F238E27FC236}">
                <a16:creationId xmlns:a16="http://schemas.microsoft.com/office/drawing/2014/main" id="{A8304967-3361-448B-8493-0D75187C45FF}"/>
              </a:ext>
            </a:extLst>
          </p:cNvPr>
          <p:cNvSpPr>
            <a:spLocks noGrp="1"/>
          </p:cNvSpPr>
          <p:nvPr>
            <p:ph type="sldNum" sz="quarter" idx="4294967295"/>
          </p:nvPr>
        </p:nvSpPr>
        <p:spPr>
          <a:xfrm>
            <a:off x="9448800" y="6356350"/>
            <a:ext cx="2743200" cy="365125"/>
          </a:xfrm>
        </p:spPr>
        <p:txBody>
          <a:bodyPr/>
          <a:lstStyle/>
          <a:p>
            <a:fld id="{93E8EC99-03FE-4616-8D00-1E98F5833C68}" type="slidenum">
              <a:rPr lang="en-US" smtClean="0"/>
              <a:t>1</a:t>
            </a:fld>
            <a:endParaRPr lang="en-US" dirty="0"/>
          </a:p>
        </p:txBody>
      </p:sp>
    </p:spTree>
    <p:extLst>
      <p:ext uri="{BB962C8B-B14F-4D97-AF65-F5344CB8AC3E}">
        <p14:creationId xmlns:p14="http://schemas.microsoft.com/office/powerpoint/2010/main" val="11651639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EF8CFF-8B4A-437B-8A0D-7CFBBB9F224A}"/>
              </a:ext>
            </a:extLst>
          </p:cNvPr>
          <p:cNvSpPr>
            <a:spLocks noGrp="1"/>
          </p:cNvSpPr>
          <p:nvPr>
            <p:ph type="title"/>
          </p:nvPr>
        </p:nvSpPr>
        <p:spPr/>
        <p:txBody>
          <a:bodyPr/>
          <a:lstStyle/>
          <a:p>
            <a:r>
              <a:rPr lang="en-US" sz="3600" dirty="0">
                <a:latin typeface="+mn-lt"/>
              </a:rPr>
              <a:t>Chaotic trajectory in phase space</a:t>
            </a:r>
          </a:p>
        </p:txBody>
      </p:sp>
      <p:sp>
        <p:nvSpPr>
          <p:cNvPr id="2" name="Slide Number Placeholder 1">
            <a:extLst>
              <a:ext uri="{FF2B5EF4-FFF2-40B4-BE49-F238E27FC236}">
                <a16:creationId xmlns:a16="http://schemas.microsoft.com/office/drawing/2014/main" id="{C2B3287A-D730-415B-A16D-40BCFDACCEB2}"/>
              </a:ext>
            </a:extLst>
          </p:cNvPr>
          <p:cNvSpPr>
            <a:spLocks noGrp="1"/>
          </p:cNvSpPr>
          <p:nvPr>
            <p:ph type="sldNum" sz="quarter" idx="12"/>
          </p:nvPr>
        </p:nvSpPr>
        <p:spPr/>
        <p:txBody>
          <a:bodyPr/>
          <a:lstStyle/>
          <a:p>
            <a:fld id="{93E8EC99-03FE-4616-8D00-1E98F5833C68}" type="slidenum">
              <a:rPr lang="en-US" smtClean="0">
                <a:latin typeface="+mn-lt"/>
              </a:rPr>
              <a:t>10</a:t>
            </a:fld>
            <a:endParaRPr lang="en-US" dirty="0">
              <a:latin typeface="+mn-lt"/>
            </a:endParaRPr>
          </a:p>
        </p:txBody>
      </p:sp>
      <p:sp>
        <p:nvSpPr>
          <p:cNvPr id="6" name="TextBox 5">
            <a:extLst>
              <a:ext uri="{FF2B5EF4-FFF2-40B4-BE49-F238E27FC236}">
                <a16:creationId xmlns:a16="http://schemas.microsoft.com/office/drawing/2014/main" id="{C3140E3B-1443-4EBF-AC44-CD1DC04BD7C5}"/>
              </a:ext>
            </a:extLst>
          </p:cNvPr>
          <p:cNvSpPr txBox="1"/>
          <p:nvPr/>
        </p:nvSpPr>
        <p:spPr>
          <a:xfrm>
            <a:off x="7343577" y="1815511"/>
            <a:ext cx="4576280" cy="3416320"/>
          </a:xfrm>
          <a:prstGeom prst="rect">
            <a:avLst/>
          </a:prstGeom>
          <a:noFill/>
        </p:spPr>
        <p:txBody>
          <a:bodyPr wrap="square" rtlCol="0">
            <a:spAutoFit/>
          </a:bodyPr>
          <a:lstStyle/>
          <a:p>
            <a:r>
              <a:rPr lang="en-US" dirty="0"/>
              <a:t>100 drive motor rotations</a:t>
            </a:r>
          </a:p>
          <a:p>
            <a:endParaRPr lang="en-US" dirty="0"/>
          </a:p>
          <a:p>
            <a:r>
              <a:rPr lang="en-US" dirty="0"/>
              <a:t>major angle around torus is drive motor angle </a:t>
            </a:r>
            <a:r>
              <a:rPr lang="en-US" i="1" dirty="0">
                <a:sym typeface="Symbol" panose="05050102010706020507" pitchFamily="18" charset="2"/>
              </a:rPr>
              <a:t></a:t>
            </a:r>
          </a:p>
          <a:p>
            <a:endParaRPr lang="en-US" i="1" dirty="0">
              <a:sym typeface="Symbol" panose="05050102010706020507" pitchFamily="18" charset="2"/>
            </a:endParaRPr>
          </a:p>
          <a:p>
            <a:r>
              <a:rPr lang="en-US" dirty="0">
                <a:sym typeface="Symbol" panose="05050102010706020507" pitchFamily="18" charset="2"/>
              </a:rPr>
              <a:t>red spheres indicate phase (</a:t>
            </a:r>
            <a:r>
              <a:rPr lang="en-US" i="1" dirty="0">
                <a:sym typeface="Symbol" panose="05050102010706020507" pitchFamily="18" charset="2"/>
              </a:rPr>
              <a:t></a:t>
            </a:r>
            <a:r>
              <a:rPr lang="en-US" dirty="0">
                <a:sym typeface="Symbol" panose="05050102010706020507" pitchFamily="18" charset="2"/>
              </a:rPr>
              <a:t>,  </a:t>
            </a:r>
            <a:r>
              <a:rPr lang="en-US" i="1" dirty="0">
                <a:sym typeface="Symbol" panose="05050102010706020507" pitchFamily="18" charset="2"/>
              </a:rPr>
              <a:t></a:t>
            </a:r>
            <a:r>
              <a:rPr lang="en-US" dirty="0">
                <a:sym typeface="Symbol" panose="05050102010706020507" pitchFamily="18" charset="2"/>
              </a:rPr>
              <a:t>) of pendulum when drive motor in position 1</a:t>
            </a:r>
          </a:p>
          <a:p>
            <a:r>
              <a:rPr lang="en-US" dirty="0">
                <a:sym typeface="Symbol" panose="05050102010706020507" pitchFamily="18" charset="2"/>
              </a:rPr>
              <a:t>of 4096 (</a:t>
            </a:r>
            <a:r>
              <a:rPr lang="en-US" i="1" dirty="0">
                <a:sym typeface="Symbol" panose="05050102010706020507" pitchFamily="18" charset="2"/>
              </a:rPr>
              <a:t>)</a:t>
            </a:r>
          </a:p>
          <a:p>
            <a:endParaRPr lang="en-US" i="1" dirty="0">
              <a:sym typeface="Symbol" panose="05050102010706020507" pitchFamily="18" charset="2"/>
            </a:endParaRPr>
          </a:p>
          <a:p>
            <a:r>
              <a:rPr lang="en-US" dirty="0">
                <a:sym typeface="Symbol" panose="05050102010706020507" pitchFamily="18" charset="2"/>
              </a:rPr>
              <a:t>4096 </a:t>
            </a:r>
            <a:r>
              <a:rPr lang="en-US" dirty="0" err="1">
                <a:sym typeface="Symbol" panose="05050102010706020507" pitchFamily="18" charset="2"/>
              </a:rPr>
              <a:t>Poincar</a:t>
            </a:r>
            <a:r>
              <a:rPr lang="en-US" dirty="0" err="1">
                <a:latin typeface="Book Antiqua" panose="02040602050305030304" pitchFamily="18" charset="0"/>
                <a:sym typeface="Symbol" panose="05050102010706020507" pitchFamily="18" charset="2"/>
              </a:rPr>
              <a:t>é</a:t>
            </a:r>
            <a:r>
              <a:rPr lang="en-US" dirty="0">
                <a:sym typeface="Symbol" panose="05050102010706020507" pitchFamily="18" charset="2"/>
              </a:rPr>
              <a:t> planes around torus</a:t>
            </a:r>
          </a:p>
          <a:p>
            <a:endParaRPr lang="en-US" dirty="0">
              <a:sym typeface="Symbol" panose="05050102010706020507" pitchFamily="18" charset="2"/>
            </a:endParaRPr>
          </a:p>
          <a:p>
            <a:r>
              <a:rPr lang="en-US" dirty="0">
                <a:sym typeface="Symbol" panose="05050102010706020507" pitchFamily="18" charset="2"/>
              </a:rPr>
              <a:t>phase-space trajectory is non-intersecting</a:t>
            </a:r>
          </a:p>
        </p:txBody>
      </p:sp>
      <p:pic>
        <p:nvPicPr>
          <p:cNvPr id="7" name="Picture 6">
            <a:extLst>
              <a:ext uri="{FF2B5EF4-FFF2-40B4-BE49-F238E27FC236}">
                <a16:creationId xmlns:a16="http://schemas.microsoft.com/office/drawing/2014/main" id="{946A0158-8CFF-46B2-BFDC-47A5012193F8}"/>
              </a:ext>
            </a:extLst>
          </p:cNvPr>
          <p:cNvPicPr>
            <a:picLocks noChangeAspect="1"/>
          </p:cNvPicPr>
          <p:nvPr/>
        </p:nvPicPr>
        <p:blipFill>
          <a:blip r:embed="rId3"/>
          <a:stretch>
            <a:fillRect/>
          </a:stretch>
        </p:blipFill>
        <p:spPr>
          <a:xfrm>
            <a:off x="337999" y="933014"/>
            <a:ext cx="6245873" cy="5458315"/>
          </a:xfrm>
          <a:prstGeom prst="rect">
            <a:avLst/>
          </a:prstGeom>
        </p:spPr>
      </p:pic>
      <p:sp>
        <p:nvSpPr>
          <p:cNvPr id="4" name="Date Placeholder 3">
            <a:extLst>
              <a:ext uri="{FF2B5EF4-FFF2-40B4-BE49-F238E27FC236}">
                <a16:creationId xmlns:a16="http://schemas.microsoft.com/office/drawing/2014/main" id="{074302B2-6E23-42FF-8C95-F847AC6C5594}"/>
              </a:ext>
            </a:extLst>
          </p:cNvPr>
          <p:cNvSpPr>
            <a:spLocks noGrp="1"/>
          </p:cNvSpPr>
          <p:nvPr>
            <p:ph type="dt" sz="half" idx="10"/>
          </p:nvPr>
        </p:nvSpPr>
        <p:spPr/>
        <p:txBody>
          <a:bodyPr/>
          <a:lstStyle/>
          <a:p>
            <a:r>
              <a:rPr lang="en-US" dirty="0">
                <a:latin typeface="+mn-lt"/>
              </a:rPr>
              <a:t>mc2-series-004</a:t>
            </a:r>
          </a:p>
        </p:txBody>
      </p:sp>
      <p:sp>
        <p:nvSpPr>
          <p:cNvPr id="5" name="Footer Placeholder 4">
            <a:extLst>
              <a:ext uri="{FF2B5EF4-FFF2-40B4-BE49-F238E27FC236}">
                <a16:creationId xmlns:a16="http://schemas.microsoft.com/office/drawing/2014/main" id="{C7FF43A0-27E3-4981-BD6A-86224FC70633}"/>
              </a:ext>
            </a:extLst>
          </p:cNvPr>
          <p:cNvSpPr>
            <a:spLocks noGrp="1"/>
          </p:cNvSpPr>
          <p:nvPr>
            <p:ph type="ftr" sz="quarter" idx="11"/>
          </p:nvPr>
        </p:nvSpPr>
        <p:spPr/>
        <p:txBody>
          <a:bodyPr/>
          <a:lstStyle/>
          <a:p>
            <a:r>
              <a:rPr lang="en-US" dirty="0">
                <a:latin typeface="+mn-lt"/>
              </a:rPr>
              <a:t>1. Chaos Experiment</a:t>
            </a:r>
          </a:p>
        </p:txBody>
      </p:sp>
    </p:spTree>
    <p:extLst>
      <p:ext uri="{BB962C8B-B14F-4D97-AF65-F5344CB8AC3E}">
        <p14:creationId xmlns:p14="http://schemas.microsoft.com/office/powerpoint/2010/main" val="412721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9E127-2D54-4B3D-80A4-593FAF282DEF}"/>
              </a:ext>
            </a:extLst>
          </p:cNvPr>
          <p:cNvSpPr>
            <a:spLocks noGrp="1"/>
          </p:cNvSpPr>
          <p:nvPr>
            <p:ph type="title"/>
          </p:nvPr>
        </p:nvSpPr>
        <p:spPr/>
        <p:txBody>
          <a:bodyPr/>
          <a:lstStyle/>
          <a:p>
            <a:r>
              <a:rPr lang="en-US" sz="3600" dirty="0">
                <a:latin typeface="+mn-lt"/>
              </a:rPr>
              <a:t>Phenomena we see</a:t>
            </a:r>
          </a:p>
        </p:txBody>
      </p:sp>
      <p:sp>
        <p:nvSpPr>
          <p:cNvPr id="4" name="Slide Number Placeholder 3">
            <a:extLst>
              <a:ext uri="{FF2B5EF4-FFF2-40B4-BE49-F238E27FC236}">
                <a16:creationId xmlns:a16="http://schemas.microsoft.com/office/drawing/2014/main" id="{39F0AD7C-1F43-4F82-BD95-5E426E08F67C}"/>
              </a:ext>
            </a:extLst>
          </p:cNvPr>
          <p:cNvSpPr>
            <a:spLocks noGrp="1"/>
          </p:cNvSpPr>
          <p:nvPr>
            <p:ph type="sldNum" sz="quarter" idx="12"/>
          </p:nvPr>
        </p:nvSpPr>
        <p:spPr/>
        <p:txBody>
          <a:bodyPr/>
          <a:lstStyle/>
          <a:p>
            <a:fld id="{93E8EC99-03FE-4616-8D00-1E98F5833C68}" type="slidenum">
              <a:rPr lang="en-US" smtClean="0">
                <a:latin typeface="+mn-lt"/>
              </a:rPr>
              <a:t>11</a:t>
            </a:fld>
            <a:endParaRPr lang="en-US" dirty="0">
              <a:latin typeface="+mn-lt"/>
            </a:endParaRPr>
          </a:p>
        </p:txBody>
      </p:sp>
      <p:sp>
        <p:nvSpPr>
          <p:cNvPr id="3" name="Content Placeholder 2">
            <a:extLst>
              <a:ext uri="{FF2B5EF4-FFF2-40B4-BE49-F238E27FC236}">
                <a16:creationId xmlns:a16="http://schemas.microsoft.com/office/drawing/2014/main" id="{53E55054-E332-4673-B8BD-F90B6D6C4AF7}"/>
              </a:ext>
            </a:extLst>
          </p:cNvPr>
          <p:cNvSpPr>
            <a:spLocks noGrp="1"/>
          </p:cNvSpPr>
          <p:nvPr>
            <p:ph idx="4294967295"/>
          </p:nvPr>
        </p:nvSpPr>
        <p:spPr>
          <a:xfrm>
            <a:off x="419380" y="1888324"/>
            <a:ext cx="10990385" cy="3547696"/>
          </a:xfrm>
        </p:spPr>
        <p:txBody>
          <a:bodyPr>
            <a:normAutofit fontScale="92500" lnSpcReduction="20000"/>
          </a:bodyPr>
          <a:lstStyle/>
          <a:p>
            <a:pPr marL="0" indent="0">
              <a:buNone/>
            </a:pPr>
            <a:r>
              <a:rPr lang="en-US" sz="2800" dirty="0"/>
              <a:t>1.  Periodic</a:t>
            </a:r>
          </a:p>
          <a:p>
            <a:pPr marL="0" indent="0">
              <a:buNone/>
            </a:pPr>
            <a:r>
              <a:rPr lang="en-US" sz="2800" dirty="0"/>
              <a:t>      period-1, period-2, period-3, period-5, period-7, etc.</a:t>
            </a:r>
          </a:p>
          <a:p>
            <a:pPr marL="0" indent="0">
              <a:buNone/>
            </a:pPr>
            <a:r>
              <a:rPr lang="en-US" sz="2800" dirty="0"/>
              <a:t>      (data-taking times: minutes)</a:t>
            </a:r>
          </a:p>
          <a:p>
            <a:pPr marL="0" indent="0">
              <a:buNone/>
            </a:pPr>
            <a:endParaRPr lang="en-US" sz="2800" dirty="0"/>
          </a:p>
          <a:p>
            <a:pPr marL="0" indent="0">
              <a:buNone/>
            </a:pPr>
            <a:r>
              <a:rPr lang="en-US" sz="2800" dirty="0"/>
              <a:t>2.  Chaos</a:t>
            </a:r>
          </a:p>
          <a:p>
            <a:pPr marL="0" indent="0">
              <a:buNone/>
            </a:pPr>
            <a:r>
              <a:rPr lang="en-US" sz="2800" dirty="0"/>
              <a:t>      data-taking times:  24 hours minimum</a:t>
            </a:r>
          </a:p>
          <a:p>
            <a:pPr marL="0" indent="0">
              <a:buNone/>
            </a:pPr>
            <a:r>
              <a:rPr lang="en-US" sz="2800" dirty="0"/>
              <a:t>                                        10-50 days for excellent quality </a:t>
            </a:r>
            <a:r>
              <a:rPr lang="en-US" sz="2800" dirty="0" err="1"/>
              <a:t>Poincaré</a:t>
            </a:r>
            <a:r>
              <a:rPr lang="en-US" sz="2800" dirty="0"/>
              <a:t> sections</a:t>
            </a:r>
          </a:p>
          <a:p>
            <a:pPr marL="0" indent="0">
              <a:buNone/>
            </a:pPr>
            <a:r>
              <a:rPr lang="en-US" sz="2800" dirty="0"/>
              <a:t>		          (stability of apparatus components?)</a:t>
            </a:r>
          </a:p>
        </p:txBody>
      </p:sp>
      <p:sp>
        <p:nvSpPr>
          <p:cNvPr id="5" name="Date Placeholder 4">
            <a:extLst>
              <a:ext uri="{FF2B5EF4-FFF2-40B4-BE49-F238E27FC236}">
                <a16:creationId xmlns:a16="http://schemas.microsoft.com/office/drawing/2014/main" id="{3EC6DF39-D37E-449B-B1BF-909F68771618}"/>
              </a:ext>
            </a:extLst>
          </p:cNvPr>
          <p:cNvSpPr>
            <a:spLocks noGrp="1"/>
          </p:cNvSpPr>
          <p:nvPr>
            <p:ph type="dt" sz="half" idx="10"/>
          </p:nvPr>
        </p:nvSpPr>
        <p:spPr/>
        <p:txBody>
          <a:bodyPr/>
          <a:lstStyle/>
          <a:p>
            <a:r>
              <a:rPr lang="en-US" dirty="0">
                <a:latin typeface="+mn-lt"/>
              </a:rPr>
              <a:t>mc2-series-004</a:t>
            </a:r>
          </a:p>
        </p:txBody>
      </p:sp>
      <p:sp>
        <p:nvSpPr>
          <p:cNvPr id="6" name="Footer Placeholder 5">
            <a:extLst>
              <a:ext uri="{FF2B5EF4-FFF2-40B4-BE49-F238E27FC236}">
                <a16:creationId xmlns:a16="http://schemas.microsoft.com/office/drawing/2014/main" id="{A0B091D0-5275-463B-ABE9-3F5E46D74DEF}"/>
              </a:ext>
            </a:extLst>
          </p:cNvPr>
          <p:cNvSpPr>
            <a:spLocks noGrp="1"/>
          </p:cNvSpPr>
          <p:nvPr>
            <p:ph type="ftr" sz="quarter" idx="11"/>
          </p:nvPr>
        </p:nvSpPr>
        <p:spPr/>
        <p:txBody>
          <a:bodyPr/>
          <a:lstStyle/>
          <a:p>
            <a:r>
              <a:rPr lang="en-US" dirty="0">
                <a:latin typeface="+mn-lt"/>
              </a:rPr>
              <a:t>1. Chaos Experiment</a:t>
            </a:r>
          </a:p>
        </p:txBody>
      </p:sp>
    </p:spTree>
    <p:extLst>
      <p:ext uri="{BB962C8B-B14F-4D97-AF65-F5344CB8AC3E}">
        <p14:creationId xmlns:p14="http://schemas.microsoft.com/office/powerpoint/2010/main" val="1822959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n-lt"/>
              </a:rPr>
              <a:t>Experiment history</a:t>
            </a:r>
          </a:p>
        </p:txBody>
      </p:sp>
      <p:sp>
        <p:nvSpPr>
          <p:cNvPr id="3" name="Content Placeholder 2"/>
          <p:cNvSpPr>
            <a:spLocks noGrp="1"/>
          </p:cNvSpPr>
          <p:nvPr>
            <p:ph sz="half" idx="1"/>
          </p:nvPr>
        </p:nvSpPr>
        <p:spPr>
          <a:xfrm>
            <a:off x="457320" y="1371600"/>
            <a:ext cx="5503866" cy="3429000"/>
          </a:xfrm>
        </p:spPr>
        <p:txBody>
          <a:bodyPr>
            <a:normAutofit fontScale="92500" lnSpcReduction="10000"/>
          </a:bodyPr>
          <a:lstStyle/>
          <a:p>
            <a:pPr marL="0" indent="0">
              <a:buNone/>
            </a:pPr>
            <a:r>
              <a:rPr lang="en-US" sz="3000" dirty="0"/>
              <a:t>Original paper:</a:t>
            </a:r>
          </a:p>
          <a:p>
            <a:pPr marL="0" indent="0">
              <a:buNone/>
            </a:pPr>
            <a:endParaRPr lang="en-US" sz="3000" dirty="0"/>
          </a:p>
          <a:p>
            <a:pPr marL="0" indent="0">
              <a:buNone/>
            </a:pPr>
            <a:r>
              <a:rPr lang="en-US" sz="3000" dirty="0"/>
              <a:t>Robert </a:t>
            </a:r>
            <a:r>
              <a:rPr lang="en-US" sz="3000" dirty="0" err="1"/>
              <a:t>DeSerio</a:t>
            </a:r>
            <a:r>
              <a:rPr lang="en-US" sz="3000" dirty="0"/>
              <a:t>, “Chaotic pendulum: The complete attractor”, </a:t>
            </a:r>
            <a:r>
              <a:rPr lang="en-US" sz="3000" i="1" dirty="0"/>
              <a:t>American Journal of Physics</a:t>
            </a:r>
            <a:r>
              <a:rPr lang="en-US" sz="3000" dirty="0"/>
              <a:t> </a:t>
            </a:r>
            <a:r>
              <a:rPr lang="en-US" sz="3000" b="1" dirty="0"/>
              <a:t>71</a:t>
            </a:r>
            <a:r>
              <a:rPr lang="en-US" sz="3000" dirty="0"/>
              <a:t>, March 2003, pp. 250-257.</a:t>
            </a:r>
          </a:p>
          <a:p>
            <a:pPr marL="0" indent="0">
              <a:buNone/>
            </a:pPr>
            <a:endParaRPr lang="en-US" dirty="0"/>
          </a:p>
        </p:txBody>
      </p:sp>
      <p:sp>
        <p:nvSpPr>
          <p:cNvPr id="5" name="Slide Number Placeholder 4">
            <a:extLst>
              <a:ext uri="{FF2B5EF4-FFF2-40B4-BE49-F238E27FC236}">
                <a16:creationId xmlns:a16="http://schemas.microsoft.com/office/drawing/2014/main" id="{C299AA97-1B37-4337-8B1D-EE2E24935EE0}"/>
              </a:ext>
            </a:extLst>
          </p:cNvPr>
          <p:cNvSpPr>
            <a:spLocks noGrp="1"/>
          </p:cNvSpPr>
          <p:nvPr>
            <p:ph type="sldNum" sz="quarter" idx="12"/>
          </p:nvPr>
        </p:nvSpPr>
        <p:spPr/>
        <p:txBody>
          <a:bodyPr/>
          <a:lstStyle/>
          <a:p>
            <a:fld id="{93E8EC99-03FE-4616-8D00-1E98F5833C68}" type="slidenum">
              <a:rPr lang="en-US" smtClean="0">
                <a:latin typeface="+mn-lt"/>
              </a:rPr>
              <a:t>12</a:t>
            </a:fld>
            <a:endParaRPr lang="en-US" dirty="0">
              <a:latin typeface="+mn-lt"/>
            </a:endParaRPr>
          </a:p>
        </p:txBody>
      </p:sp>
      <p:pic>
        <p:nvPicPr>
          <p:cNvPr id="8" name="Content Placeholder 7">
            <a:extLst>
              <a:ext uri="{FF2B5EF4-FFF2-40B4-BE49-F238E27FC236}">
                <a16:creationId xmlns:a16="http://schemas.microsoft.com/office/drawing/2014/main" id="{6108F06D-DCD0-4DDD-B45E-0F3E7B53C929}"/>
              </a:ext>
            </a:extLst>
          </p:cNvPr>
          <p:cNvPicPr>
            <a:picLocks noGrp="1" noChangeAspect="1"/>
          </p:cNvPicPr>
          <p:nvPr>
            <p:ph sz="half" idx="2"/>
          </p:nvPr>
        </p:nvPicPr>
        <p:blipFill>
          <a:blip r:embed="rId3"/>
          <a:stretch>
            <a:fillRect/>
          </a:stretch>
        </p:blipFill>
        <p:spPr>
          <a:xfrm>
            <a:off x="7672468" y="1371600"/>
            <a:ext cx="4015657" cy="4829878"/>
          </a:xfrm>
          <a:prstGeom prst="rect">
            <a:avLst/>
          </a:prstGeom>
        </p:spPr>
      </p:pic>
      <p:sp>
        <p:nvSpPr>
          <p:cNvPr id="9" name="TextBox 8">
            <a:extLst>
              <a:ext uri="{FF2B5EF4-FFF2-40B4-BE49-F238E27FC236}">
                <a16:creationId xmlns:a16="http://schemas.microsoft.com/office/drawing/2014/main" id="{EDF16D7E-B3EA-4B0A-AB18-19EC0BDAC22C}"/>
              </a:ext>
            </a:extLst>
          </p:cNvPr>
          <p:cNvSpPr txBox="1"/>
          <p:nvPr/>
        </p:nvSpPr>
        <p:spPr>
          <a:xfrm>
            <a:off x="2467220" y="5647485"/>
            <a:ext cx="5466561" cy="523220"/>
          </a:xfrm>
          <a:prstGeom prst="rect">
            <a:avLst/>
          </a:prstGeom>
          <a:noFill/>
        </p:spPr>
        <p:txBody>
          <a:bodyPr wrap="none" rtlCol="0">
            <a:spAutoFit/>
          </a:bodyPr>
          <a:lstStyle/>
          <a:p>
            <a:r>
              <a:rPr lang="en-US" sz="2800" dirty="0" err="1"/>
              <a:t>Junda</a:t>
            </a:r>
            <a:r>
              <a:rPr lang="en-US" sz="2800" dirty="0"/>
              <a:t> (2009) our first attempts </a:t>
            </a:r>
            <a:r>
              <a:rPr lang="en-US" sz="2800" dirty="0">
                <a:sym typeface="Symbol" panose="05050102010706020507" pitchFamily="18" charset="2"/>
              </a:rPr>
              <a:t></a:t>
            </a:r>
            <a:endParaRPr lang="en-US" sz="2800" dirty="0"/>
          </a:p>
        </p:txBody>
      </p:sp>
      <p:sp>
        <p:nvSpPr>
          <p:cNvPr id="4" name="Date Placeholder 3">
            <a:extLst>
              <a:ext uri="{FF2B5EF4-FFF2-40B4-BE49-F238E27FC236}">
                <a16:creationId xmlns:a16="http://schemas.microsoft.com/office/drawing/2014/main" id="{8BD2F633-FD4A-4829-A5B8-3019751EC025}"/>
              </a:ext>
            </a:extLst>
          </p:cNvPr>
          <p:cNvSpPr>
            <a:spLocks noGrp="1"/>
          </p:cNvSpPr>
          <p:nvPr>
            <p:ph type="dt" sz="half" idx="10"/>
          </p:nvPr>
        </p:nvSpPr>
        <p:spPr/>
        <p:txBody>
          <a:bodyPr/>
          <a:lstStyle/>
          <a:p>
            <a:r>
              <a:rPr lang="en-US" dirty="0">
                <a:latin typeface="+mn-lt"/>
              </a:rPr>
              <a:t>mc2-series-004</a:t>
            </a:r>
          </a:p>
        </p:txBody>
      </p:sp>
      <p:sp>
        <p:nvSpPr>
          <p:cNvPr id="6" name="Footer Placeholder 5">
            <a:extLst>
              <a:ext uri="{FF2B5EF4-FFF2-40B4-BE49-F238E27FC236}">
                <a16:creationId xmlns:a16="http://schemas.microsoft.com/office/drawing/2014/main" id="{83BBFE93-4A7D-469A-A415-9B4838ECD478}"/>
              </a:ext>
            </a:extLst>
          </p:cNvPr>
          <p:cNvSpPr>
            <a:spLocks noGrp="1"/>
          </p:cNvSpPr>
          <p:nvPr>
            <p:ph type="ftr" sz="quarter" idx="11"/>
          </p:nvPr>
        </p:nvSpPr>
        <p:spPr/>
        <p:txBody>
          <a:bodyPr/>
          <a:lstStyle/>
          <a:p>
            <a:r>
              <a:rPr lang="en-US" dirty="0">
                <a:latin typeface="+mn-lt"/>
              </a:rPr>
              <a:t>1. Chaos Experiment</a:t>
            </a:r>
          </a:p>
        </p:txBody>
      </p:sp>
      <p:sp>
        <p:nvSpPr>
          <p:cNvPr id="7" name="TextBox 6">
            <a:extLst>
              <a:ext uri="{FF2B5EF4-FFF2-40B4-BE49-F238E27FC236}">
                <a16:creationId xmlns:a16="http://schemas.microsoft.com/office/drawing/2014/main" id="{9C3F7A51-4A1C-4108-B59B-7EF26065C298}"/>
              </a:ext>
            </a:extLst>
          </p:cNvPr>
          <p:cNvSpPr txBox="1"/>
          <p:nvPr/>
        </p:nvSpPr>
        <p:spPr>
          <a:xfrm>
            <a:off x="10182122" y="2985105"/>
            <a:ext cx="1292341" cy="338554"/>
          </a:xfrm>
          <a:prstGeom prst="rect">
            <a:avLst/>
          </a:prstGeom>
          <a:noFill/>
        </p:spPr>
        <p:txBody>
          <a:bodyPr wrap="none" rtlCol="0">
            <a:spAutoFit/>
          </a:bodyPr>
          <a:lstStyle/>
          <a:p>
            <a:r>
              <a:rPr lang="en-US" sz="1600" dirty="0"/>
              <a:t>“smoothed”</a:t>
            </a:r>
          </a:p>
        </p:txBody>
      </p:sp>
      <p:sp>
        <p:nvSpPr>
          <p:cNvPr id="10" name="TextBox 9">
            <a:extLst>
              <a:ext uri="{FF2B5EF4-FFF2-40B4-BE49-F238E27FC236}">
                <a16:creationId xmlns:a16="http://schemas.microsoft.com/office/drawing/2014/main" id="{31F0AA92-26E6-4DC9-B1C5-D464E20A3423}"/>
              </a:ext>
            </a:extLst>
          </p:cNvPr>
          <p:cNvSpPr txBox="1"/>
          <p:nvPr/>
        </p:nvSpPr>
        <p:spPr>
          <a:xfrm>
            <a:off x="10106781" y="5472495"/>
            <a:ext cx="1367682" cy="369332"/>
          </a:xfrm>
          <a:prstGeom prst="rect">
            <a:avLst/>
          </a:prstGeom>
          <a:noFill/>
        </p:spPr>
        <p:txBody>
          <a:bodyPr wrap="none" rtlCol="0">
            <a:spAutoFit/>
          </a:bodyPr>
          <a:lstStyle/>
          <a:p>
            <a:r>
              <a:rPr lang="en-US" dirty="0"/>
              <a:t>“corrected”</a:t>
            </a:r>
          </a:p>
        </p:txBody>
      </p:sp>
    </p:spTree>
    <p:extLst>
      <p:ext uri="{BB962C8B-B14F-4D97-AF65-F5344CB8AC3E}">
        <p14:creationId xmlns:p14="http://schemas.microsoft.com/office/powerpoint/2010/main" val="3525341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600" dirty="0">
                <a:latin typeface="+mn-lt"/>
              </a:rPr>
              <a:t>Experiment improvements</a:t>
            </a:r>
          </a:p>
        </p:txBody>
      </p:sp>
      <p:sp>
        <p:nvSpPr>
          <p:cNvPr id="4" name="Text Placeholder 3">
            <a:extLst>
              <a:ext uri="{FF2B5EF4-FFF2-40B4-BE49-F238E27FC236}">
                <a16:creationId xmlns:a16="http://schemas.microsoft.com/office/drawing/2014/main" id="{2DFC1E4C-5240-4C54-87E5-5290D7797DF6}"/>
              </a:ext>
            </a:extLst>
          </p:cNvPr>
          <p:cNvSpPr>
            <a:spLocks noGrp="1"/>
          </p:cNvSpPr>
          <p:nvPr>
            <p:ph type="body" idx="1"/>
          </p:nvPr>
        </p:nvSpPr>
        <p:spPr>
          <a:xfrm>
            <a:off x="457320" y="1371600"/>
            <a:ext cx="5451112" cy="2180492"/>
          </a:xfrm>
        </p:spPr>
        <p:txBody>
          <a:bodyPr/>
          <a:lstStyle/>
          <a:p>
            <a:r>
              <a:rPr lang="en-US" sz="2800" b="0" dirty="0"/>
              <a:t>Intelligent Motion Systems MDrive34Plus </a:t>
            </a:r>
            <a:r>
              <a:rPr lang="en-US" sz="2800" b="0" dirty="0" err="1"/>
              <a:t>microstepping</a:t>
            </a:r>
            <a:r>
              <a:rPr lang="en-US" sz="2800" b="0" dirty="0"/>
              <a:t> drive motor with integrated 4096 ticks/revolution optical rotary encoder</a:t>
            </a:r>
          </a:p>
        </p:txBody>
      </p:sp>
      <p:sp>
        <p:nvSpPr>
          <p:cNvPr id="7" name="Text Placeholder 6"/>
          <p:cNvSpPr>
            <a:spLocks noGrp="1"/>
          </p:cNvSpPr>
          <p:nvPr>
            <p:ph sz="half" idx="2"/>
          </p:nvPr>
        </p:nvSpPr>
        <p:spPr/>
        <p:txBody>
          <a:bodyPr>
            <a:normAutofit fontScale="62500" lnSpcReduction="20000"/>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6" name="Text Placeholder 5">
            <a:extLst>
              <a:ext uri="{FF2B5EF4-FFF2-40B4-BE49-F238E27FC236}">
                <a16:creationId xmlns:a16="http://schemas.microsoft.com/office/drawing/2014/main" id="{E74DB9C4-CACE-47CE-AAF7-6C82F32C64FE}"/>
              </a:ext>
            </a:extLst>
          </p:cNvPr>
          <p:cNvSpPr>
            <a:spLocks noGrp="1"/>
          </p:cNvSpPr>
          <p:nvPr>
            <p:ph type="body" sz="quarter" idx="3"/>
          </p:nvPr>
        </p:nvSpPr>
        <p:spPr>
          <a:xfrm>
            <a:off x="6210392" y="1371600"/>
            <a:ext cx="5624054" cy="1006720"/>
          </a:xfrm>
        </p:spPr>
        <p:txBody>
          <a:bodyPr/>
          <a:lstStyle/>
          <a:p>
            <a:r>
              <a:rPr lang="en-US" sz="2800" b="0" dirty="0"/>
              <a:t>US Digital optical rotary encoder 10,000 ticks/revolution</a:t>
            </a:r>
          </a:p>
        </p:txBody>
      </p:sp>
      <p:sp>
        <p:nvSpPr>
          <p:cNvPr id="2" name="Slide Number Placeholder 1">
            <a:extLst>
              <a:ext uri="{FF2B5EF4-FFF2-40B4-BE49-F238E27FC236}">
                <a16:creationId xmlns:a16="http://schemas.microsoft.com/office/drawing/2014/main" id="{E3037BAC-D60A-44BA-8A07-30E4E915B033}"/>
              </a:ext>
            </a:extLst>
          </p:cNvPr>
          <p:cNvSpPr>
            <a:spLocks noGrp="1"/>
          </p:cNvSpPr>
          <p:nvPr>
            <p:ph type="sldNum" sz="quarter" idx="12"/>
          </p:nvPr>
        </p:nvSpPr>
        <p:spPr/>
        <p:txBody>
          <a:bodyPr/>
          <a:lstStyle/>
          <a:p>
            <a:fld id="{93E8EC99-03FE-4616-8D00-1E98F5833C68}" type="slidenum">
              <a:rPr lang="en-US" smtClean="0">
                <a:latin typeface="+mn-lt"/>
              </a:rPr>
              <a:t>13</a:t>
            </a:fld>
            <a:endParaRPr lang="en-US" dirty="0">
              <a:latin typeface="+mn-lt"/>
            </a:endParaRPr>
          </a:p>
        </p:txBody>
      </p:sp>
      <p:pic>
        <p:nvPicPr>
          <p:cNvPr id="9" name="Picture 8"/>
          <p:cNvPicPr>
            <a:picLocks noChangeAspect="1"/>
          </p:cNvPicPr>
          <p:nvPr/>
        </p:nvPicPr>
        <p:blipFill>
          <a:blip r:embed="rId3"/>
          <a:stretch>
            <a:fillRect/>
          </a:stretch>
        </p:blipFill>
        <p:spPr>
          <a:xfrm>
            <a:off x="1338583" y="3683800"/>
            <a:ext cx="3441406" cy="2281780"/>
          </a:xfrm>
          <a:prstGeom prst="rect">
            <a:avLst/>
          </a:prstGeom>
        </p:spPr>
      </p:pic>
      <p:pic>
        <p:nvPicPr>
          <p:cNvPr id="12" name="Content Placeholder 11">
            <a:extLst>
              <a:ext uri="{FF2B5EF4-FFF2-40B4-BE49-F238E27FC236}">
                <a16:creationId xmlns:a16="http://schemas.microsoft.com/office/drawing/2014/main" id="{3300CC0F-FDB0-4D03-BB3B-0590ECA3843E}"/>
              </a:ext>
            </a:extLst>
          </p:cNvPr>
          <p:cNvPicPr>
            <a:picLocks noGrp="1" noChangeAspect="1"/>
          </p:cNvPicPr>
          <p:nvPr>
            <p:ph sz="quarter" idx="4"/>
          </p:nvPr>
        </p:nvPicPr>
        <p:blipFill>
          <a:blip r:embed="rId4"/>
          <a:stretch>
            <a:fillRect/>
          </a:stretch>
        </p:blipFill>
        <p:spPr>
          <a:xfrm>
            <a:off x="6210393" y="3644412"/>
            <a:ext cx="5097903" cy="1761923"/>
          </a:xfrm>
          <a:prstGeom prst="rect">
            <a:avLst/>
          </a:prstGeom>
        </p:spPr>
      </p:pic>
      <p:sp>
        <p:nvSpPr>
          <p:cNvPr id="3" name="TextBox 2">
            <a:extLst>
              <a:ext uri="{FF2B5EF4-FFF2-40B4-BE49-F238E27FC236}">
                <a16:creationId xmlns:a16="http://schemas.microsoft.com/office/drawing/2014/main" id="{AE2A76CA-7303-41AA-9528-2BEA01681C97}"/>
              </a:ext>
            </a:extLst>
          </p:cNvPr>
          <p:cNvSpPr txBox="1"/>
          <p:nvPr/>
        </p:nvSpPr>
        <p:spPr>
          <a:xfrm>
            <a:off x="6836228" y="6038490"/>
            <a:ext cx="4190571" cy="369332"/>
          </a:xfrm>
          <a:prstGeom prst="rect">
            <a:avLst/>
          </a:prstGeom>
          <a:noFill/>
        </p:spPr>
        <p:txBody>
          <a:bodyPr wrap="none" rtlCol="0">
            <a:spAutoFit/>
          </a:bodyPr>
          <a:lstStyle/>
          <a:p>
            <a:r>
              <a:rPr lang="en-US" dirty="0">
                <a:solidFill>
                  <a:srgbClr val="FF0000"/>
                </a:solidFill>
              </a:rPr>
              <a:t>(coming soon:  40,000 ticks/revolution)</a:t>
            </a:r>
          </a:p>
        </p:txBody>
      </p:sp>
      <p:sp>
        <p:nvSpPr>
          <p:cNvPr id="8" name="Date Placeholder 7">
            <a:extLst>
              <a:ext uri="{FF2B5EF4-FFF2-40B4-BE49-F238E27FC236}">
                <a16:creationId xmlns:a16="http://schemas.microsoft.com/office/drawing/2014/main" id="{B0B1B7AB-6194-4BCB-8637-959A6DDDBB90}"/>
              </a:ext>
            </a:extLst>
          </p:cNvPr>
          <p:cNvSpPr>
            <a:spLocks noGrp="1"/>
          </p:cNvSpPr>
          <p:nvPr>
            <p:ph type="dt" sz="half" idx="10"/>
          </p:nvPr>
        </p:nvSpPr>
        <p:spPr/>
        <p:txBody>
          <a:bodyPr/>
          <a:lstStyle/>
          <a:p>
            <a:r>
              <a:rPr lang="en-US" dirty="0">
                <a:latin typeface="+mn-lt"/>
              </a:rPr>
              <a:t>mc2-series-004</a:t>
            </a:r>
          </a:p>
        </p:txBody>
      </p:sp>
      <p:sp>
        <p:nvSpPr>
          <p:cNvPr id="10" name="Footer Placeholder 9">
            <a:extLst>
              <a:ext uri="{FF2B5EF4-FFF2-40B4-BE49-F238E27FC236}">
                <a16:creationId xmlns:a16="http://schemas.microsoft.com/office/drawing/2014/main" id="{0CA60866-C9DA-4AD9-939A-3EDEB1F44A62}"/>
              </a:ext>
            </a:extLst>
          </p:cNvPr>
          <p:cNvSpPr>
            <a:spLocks noGrp="1"/>
          </p:cNvSpPr>
          <p:nvPr>
            <p:ph type="ftr" sz="quarter" idx="11"/>
          </p:nvPr>
        </p:nvSpPr>
        <p:spPr/>
        <p:txBody>
          <a:bodyPr/>
          <a:lstStyle/>
          <a:p>
            <a:r>
              <a:rPr lang="en-US" dirty="0">
                <a:latin typeface="+mn-lt"/>
              </a:rPr>
              <a:t>1. Chaos Experiment</a:t>
            </a:r>
          </a:p>
        </p:txBody>
      </p:sp>
    </p:spTree>
    <p:extLst>
      <p:ext uri="{BB962C8B-B14F-4D97-AF65-F5344CB8AC3E}">
        <p14:creationId xmlns:p14="http://schemas.microsoft.com/office/powerpoint/2010/main" val="28217502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CCC43-835C-41B6-A116-7490DC4D397E}"/>
              </a:ext>
            </a:extLst>
          </p:cNvPr>
          <p:cNvSpPr>
            <a:spLocks noGrp="1"/>
          </p:cNvSpPr>
          <p:nvPr>
            <p:ph type="title"/>
          </p:nvPr>
        </p:nvSpPr>
        <p:spPr/>
        <p:txBody>
          <a:bodyPr/>
          <a:lstStyle/>
          <a:p>
            <a:r>
              <a:rPr lang="en-US" sz="3600" dirty="0">
                <a:latin typeface="+mn-lt"/>
              </a:rPr>
              <a:t>Improved resolution of fractal</a:t>
            </a:r>
          </a:p>
        </p:txBody>
      </p:sp>
      <p:sp>
        <p:nvSpPr>
          <p:cNvPr id="3" name="Slide Number Placeholder 2">
            <a:extLst>
              <a:ext uri="{FF2B5EF4-FFF2-40B4-BE49-F238E27FC236}">
                <a16:creationId xmlns:a16="http://schemas.microsoft.com/office/drawing/2014/main" id="{D0650C18-85A1-4002-B3A3-B674CF05D91B}"/>
              </a:ext>
            </a:extLst>
          </p:cNvPr>
          <p:cNvSpPr>
            <a:spLocks noGrp="1"/>
          </p:cNvSpPr>
          <p:nvPr>
            <p:ph type="sldNum" sz="quarter" idx="12"/>
          </p:nvPr>
        </p:nvSpPr>
        <p:spPr/>
        <p:txBody>
          <a:bodyPr/>
          <a:lstStyle/>
          <a:p>
            <a:fld id="{93E8EC99-03FE-4616-8D00-1E98F5833C68}" type="slidenum">
              <a:rPr lang="en-US" smtClean="0">
                <a:latin typeface="+mn-lt"/>
              </a:rPr>
              <a:t>14</a:t>
            </a:fld>
            <a:endParaRPr lang="en-US" dirty="0">
              <a:latin typeface="+mn-lt"/>
            </a:endParaRPr>
          </a:p>
        </p:txBody>
      </p:sp>
      <p:pic>
        <p:nvPicPr>
          <p:cNvPr id="9" name="Content Placeholder 8">
            <a:extLst>
              <a:ext uri="{FF2B5EF4-FFF2-40B4-BE49-F238E27FC236}">
                <a16:creationId xmlns:a16="http://schemas.microsoft.com/office/drawing/2014/main" id="{EC86DF6B-026A-41DD-9AF0-3D7332E45706}"/>
              </a:ext>
            </a:extLst>
          </p:cNvPr>
          <p:cNvPicPr>
            <a:picLocks noGrp="1" noChangeAspect="1"/>
          </p:cNvPicPr>
          <p:nvPr>
            <p:ph idx="1"/>
          </p:nvPr>
        </p:nvPicPr>
        <p:blipFill>
          <a:blip r:embed="rId3"/>
          <a:stretch>
            <a:fillRect/>
          </a:stretch>
        </p:blipFill>
        <p:spPr>
          <a:xfrm>
            <a:off x="1841138" y="1107831"/>
            <a:ext cx="8392222" cy="5227027"/>
          </a:xfrm>
          <a:prstGeom prst="rect">
            <a:avLst/>
          </a:prstGeom>
        </p:spPr>
      </p:pic>
      <p:sp>
        <p:nvSpPr>
          <p:cNvPr id="4" name="Date Placeholder 3">
            <a:extLst>
              <a:ext uri="{FF2B5EF4-FFF2-40B4-BE49-F238E27FC236}">
                <a16:creationId xmlns:a16="http://schemas.microsoft.com/office/drawing/2014/main" id="{5AE7A91B-C0D6-45B5-AACA-C9FE47A2DE24}"/>
              </a:ext>
            </a:extLst>
          </p:cNvPr>
          <p:cNvSpPr>
            <a:spLocks noGrp="1"/>
          </p:cNvSpPr>
          <p:nvPr>
            <p:ph type="dt" sz="half" idx="10"/>
          </p:nvPr>
        </p:nvSpPr>
        <p:spPr/>
        <p:txBody>
          <a:bodyPr/>
          <a:lstStyle/>
          <a:p>
            <a:r>
              <a:rPr lang="en-US" dirty="0">
                <a:latin typeface="+mn-lt"/>
              </a:rPr>
              <a:t>mc2-series-004</a:t>
            </a:r>
          </a:p>
        </p:txBody>
      </p:sp>
      <p:sp>
        <p:nvSpPr>
          <p:cNvPr id="5" name="Footer Placeholder 4">
            <a:extLst>
              <a:ext uri="{FF2B5EF4-FFF2-40B4-BE49-F238E27FC236}">
                <a16:creationId xmlns:a16="http://schemas.microsoft.com/office/drawing/2014/main" id="{BACD0396-A1B9-4038-8149-26D46FAC6E4C}"/>
              </a:ext>
            </a:extLst>
          </p:cNvPr>
          <p:cNvSpPr>
            <a:spLocks noGrp="1"/>
          </p:cNvSpPr>
          <p:nvPr>
            <p:ph type="ftr" sz="quarter" idx="11"/>
          </p:nvPr>
        </p:nvSpPr>
        <p:spPr/>
        <p:txBody>
          <a:bodyPr/>
          <a:lstStyle/>
          <a:p>
            <a:r>
              <a:rPr lang="en-US" dirty="0">
                <a:latin typeface="+mn-lt"/>
              </a:rPr>
              <a:t>1. Chaos Experiment</a:t>
            </a:r>
          </a:p>
        </p:txBody>
      </p:sp>
    </p:spTree>
    <p:extLst>
      <p:ext uri="{BB962C8B-B14F-4D97-AF65-F5344CB8AC3E}">
        <p14:creationId xmlns:p14="http://schemas.microsoft.com/office/powerpoint/2010/main" val="32720616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15895-17DD-4709-BC9F-1EFB85FF93AC}"/>
              </a:ext>
            </a:extLst>
          </p:cNvPr>
          <p:cNvSpPr>
            <a:spLocks noGrp="1"/>
          </p:cNvSpPr>
          <p:nvPr>
            <p:ph type="title"/>
          </p:nvPr>
        </p:nvSpPr>
        <p:spPr/>
        <p:txBody>
          <a:bodyPr/>
          <a:lstStyle/>
          <a:p>
            <a:r>
              <a:rPr lang="en-US" sz="3600" dirty="0">
                <a:latin typeface="+mn-lt"/>
              </a:rPr>
              <a:t>Understanding the data</a:t>
            </a:r>
          </a:p>
        </p:txBody>
      </p:sp>
      <p:sp>
        <p:nvSpPr>
          <p:cNvPr id="3" name="Content Placeholder 2">
            <a:extLst>
              <a:ext uri="{FF2B5EF4-FFF2-40B4-BE49-F238E27FC236}">
                <a16:creationId xmlns:a16="http://schemas.microsoft.com/office/drawing/2014/main" id="{9D713B12-BC47-4B93-8FA2-62841365C7A4}"/>
              </a:ext>
            </a:extLst>
          </p:cNvPr>
          <p:cNvSpPr>
            <a:spLocks noGrp="1"/>
          </p:cNvSpPr>
          <p:nvPr>
            <p:ph idx="1"/>
          </p:nvPr>
        </p:nvSpPr>
        <p:spPr>
          <a:xfrm>
            <a:off x="457319" y="1371599"/>
            <a:ext cx="11376662" cy="4893734"/>
          </a:xfrm>
        </p:spPr>
        <p:txBody>
          <a:bodyPr>
            <a:normAutofit/>
          </a:bodyPr>
          <a:lstStyle/>
          <a:p>
            <a:r>
              <a:rPr lang="en-US" sz="2800" dirty="0"/>
              <a:t>Correctness!</a:t>
            </a:r>
          </a:p>
          <a:p>
            <a:r>
              <a:rPr lang="en-US" sz="2800" dirty="0"/>
              <a:t>Fractal dimension</a:t>
            </a:r>
          </a:p>
          <a:p>
            <a:r>
              <a:rPr lang="en-US" sz="2800" dirty="0"/>
              <a:t>Lyapunov exponents</a:t>
            </a:r>
          </a:p>
          <a:p>
            <a:r>
              <a:rPr lang="en-US" sz="2800" dirty="0"/>
              <a:t>Optimal SG filter parameters</a:t>
            </a:r>
          </a:p>
          <a:p>
            <a:r>
              <a:rPr lang="en-US" sz="2800" dirty="0"/>
              <a:t>Figure of merit for a fractal extracted from experimental data</a:t>
            </a:r>
          </a:p>
          <a:p>
            <a:r>
              <a:rPr lang="en-US" sz="2800" dirty="0"/>
              <a:t>Quantify discretization and environmental “noise” contributions</a:t>
            </a:r>
          </a:p>
          <a:p>
            <a:endParaRPr lang="en-US" sz="2800" dirty="0"/>
          </a:p>
          <a:p>
            <a:endParaRPr lang="en-US" sz="2800" dirty="0"/>
          </a:p>
          <a:p>
            <a:pPr marL="0" indent="0">
              <a:buNone/>
            </a:pPr>
            <a:r>
              <a:rPr lang="en-US" sz="2800" dirty="0"/>
              <a:t>None of these possible without filtered (“smoothed”) data!</a:t>
            </a:r>
          </a:p>
        </p:txBody>
      </p:sp>
      <p:sp>
        <p:nvSpPr>
          <p:cNvPr id="4" name="Slide Number Placeholder 3">
            <a:extLst>
              <a:ext uri="{FF2B5EF4-FFF2-40B4-BE49-F238E27FC236}">
                <a16:creationId xmlns:a16="http://schemas.microsoft.com/office/drawing/2014/main" id="{B7414775-4D8A-4024-9EB5-2C2D8E8C3FD6}"/>
              </a:ext>
            </a:extLst>
          </p:cNvPr>
          <p:cNvSpPr>
            <a:spLocks noGrp="1"/>
          </p:cNvSpPr>
          <p:nvPr>
            <p:ph type="sldNum" sz="quarter" idx="12"/>
          </p:nvPr>
        </p:nvSpPr>
        <p:spPr/>
        <p:txBody>
          <a:bodyPr/>
          <a:lstStyle/>
          <a:p>
            <a:fld id="{93E8EC99-03FE-4616-8D00-1E98F5833C68}" type="slidenum">
              <a:rPr lang="en-US" smtClean="0">
                <a:latin typeface="+mn-lt"/>
              </a:rPr>
              <a:t>15</a:t>
            </a:fld>
            <a:endParaRPr lang="en-US" dirty="0">
              <a:latin typeface="+mn-lt"/>
            </a:endParaRPr>
          </a:p>
        </p:txBody>
      </p:sp>
      <p:sp>
        <p:nvSpPr>
          <p:cNvPr id="5" name="Date Placeholder 4">
            <a:extLst>
              <a:ext uri="{FF2B5EF4-FFF2-40B4-BE49-F238E27FC236}">
                <a16:creationId xmlns:a16="http://schemas.microsoft.com/office/drawing/2014/main" id="{C4CD3341-55E1-4A4C-809F-022CFD1A3CDF}"/>
              </a:ext>
            </a:extLst>
          </p:cNvPr>
          <p:cNvSpPr>
            <a:spLocks noGrp="1"/>
          </p:cNvSpPr>
          <p:nvPr>
            <p:ph type="dt" sz="half" idx="10"/>
          </p:nvPr>
        </p:nvSpPr>
        <p:spPr/>
        <p:txBody>
          <a:bodyPr/>
          <a:lstStyle/>
          <a:p>
            <a:r>
              <a:rPr lang="en-US" dirty="0">
                <a:latin typeface="+mn-lt"/>
              </a:rPr>
              <a:t>mc2-series-004</a:t>
            </a:r>
          </a:p>
        </p:txBody>
      </p:sp>
      <p:sp>
        <p:nvSpPr>
          <p:cNvPr id="6" name="Footer Placeholder 5">
            <a:extLst>
              <a:ext uri="{FF2B5EF4-FFF2-40B4-BE49-F238E27FC236}">
                <a16:creationId xmlns:a16="http://schemas.microsoft.com/office/drawing/2014/main" id="{75066122-5B50-4CB8-83C6-FC5701EA9A4C}"/>
              </a:ext>
            </a:extLst>
          </p:cNvPr>
          <p:cNvSpPr>
            <a:spLocks noGrp="1"/>
          </p:cNvSpPr>
          <p:nvPr>
            <p:ph type="ftr" sz="quarter" idx="11"/>
          </p:nvPr>
        </p:nvSpPr>
        <p:spPr/>
        <p:txBody>
          <a:bodyPr/>
          <a:lstStyle/>
          <a:p>
            <a:r>
              <a:rPr lang="en-US" dirty="0">
                <a:latin typeface="+mn-lt"/>
              </a:rPr>
              <a:t>1. Chaos Experiment</a:t>
            </a:r>
          </a:p>
        </p:txBody>
      </p:sp>
    </p:spTree>
    <p:extLst>
      <p:ext uri="{BB962C8B-B14F-4D97-AF65-F5344CB8AC3E}">
        <p14:creationId xmlns:p14="http://schemas.microsoft.com/office/powerpoint/2010/main" val="3702832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n-lt"/>
              </a:rPr>
              <a:t>Typical 24-hour run</a:t>
            </a:r>
          </a:p>
        </p:txBody>
      </p:sp>
      <p:sp>
        <p:nvSpPr>
          <p:cNvPr id="5" name="Content Placeholder 4"/>
          <p:cNvSpPr>
            <a:spLocks noGrp="1"/>
          </p:cNvSpPr>
          <p:nvPr>
            <p:ph idx="1"/>
          </p:nvPr>
        </p:nvSpPr>
        <p:spPr>
          <a:xfrm>
            <a:off x="246435" y="1206230"/>
            <a:ext cx="11734806" cy="4856241"/>
          </a:xfrm>
        </p:spPr>
        <p:txBody>
          <a:bodyPr/>
          <a:lstStyle/>
          <a:p>
            <a:pPr marL="0" indent="0">
              <a:buNone/>
            </a:pPr>
            <a:r>
              <a:rPr lang="en-US" sz="2800" dirty="0"/>
              <a:t>0.755 Hz drive motor frequency</a:t>
            </a:r>
          </a:p>
          <a:p>
            <a:pPr marL="0" indent="0">
              <a:buNone/>
            </a:pPr>
            <a:endParaRPr lang="en-US" sz="2800" dirty="0"/>
          </a:p>
          <a:p>
            <a:pPr marL="0" indent="0">
              <a:buNone/>
            </a:pPr>
            <a:r>
              <a:rPr lang="en-US" sz="2800" dirty="0"/>
              <a:t>Raw Input:</a:t>
            </a:r>
          </a:p>
          <a:p>
            <a:pPr marL="0" indent="0">
              <a:buNone/>
            </a:pPr>
            <a:r>
              <a:rPr lang="en-US" sz="2800" dirty="0"/>
              <a:t>276,030,000 32-bit integers pendulum angle ticks  (1.1 GB file)</a:t>
            </a:r>
          </a:p>
          <a:p>
            <a:pPr marL="0" indent="0">
              <a:buNone/>
            </a:pPr>
            <a:endParaRPr lang="en-US" sz="2800" dirty="0"/>
          </a:p>
          <a:p>
            <a:pPr marL="0" indent="0">
              <a:buNone/>
            </a:pPr>
            <a:r>
              <a:rPr lang="en-US" sz="2800" dirty="0"/>
              <a:t>SG Filter Output:</a:t>
            </a:r>
          </a:p>
          <a:p>
            <a:pPr marL="0" indent="0">
              <a:buNone/>
            </a:pPr>
            <a:r>
              <a:rPr lang="en-US" sz="2800" dirty="0"/>
              <a:t>275,988,480  (= 67,380</a:t>
            </a:r>
            <a:r>
              <a:rPr lang="en-US" sz="2800" dirty="0">
                <a:sym typeface="Symbol" panose="05050102010706020507" pitchFamily="18" charset="2"/>
              </a:rPr>
              <a:t> </a:t>
            </a:r>
            <a:r>
              <a:rPr lang="en-US" sz="2800" dirty="0"/>
              <a:t>4,096) DP (or SP) smoothed values of </a:t>
            </a:r>
            <a:r>
              <a:rPr lang="en-US" sz="2800" i="1" dirty="0">
                <a:latin typeface="Symbol" panose="05050102010706020507" pitchFamily="18" charset="2"/>
              </a:rPr>
              <a:t>q</a:t>
            </a:r>
            <a:r>
              <a:rPr lang="en-US" sz="2800" dirty="0"/>
              <a:t>, </a:t>
            </a:r>
            <a:r>
              <a:rPr lang="en-US" sz="2800" i="1" dirty="0">
                <a:latin typeface="Symbol" panose="05050102010706020507" pitchFamily="18" charset="2"/>
              </a:rPr>
              <a:t>w</a:t>
            </a:r>
            <a:r>
              <a:rPr lang="en-US" sz="2800" dirty="0"/>
              <a:t>, and </a:t>
            </a:r>
            <a:r>
              <a:rPr lang="en-US" sz="2800" i="1" dirty="0">
                <a:latin typeface="Symbol" panose="05050102010706020507" pitchFamily="18" charset="2"/>
              </a:rPr>
              <a:t>a</a:t>
            </a:r>
          </a:p>
          <a:p>
            <a:pPr marL="0" indent="0">
              <a:buNone/>
            </a:pPr>
            <a:r>
              <a:rPr lang="en-US" sz="2800" dirty="0"/>
              <a:t>67,380 full motor rotations (67,380 points per </a:t>
            </a:r>
            <a:r>
              <a:rPr lang="en-US" sz="2800" dirty="0" err="1"/>
              <a:t>Poincaré</a:t>
            </a:r>
            <a:r>
              <a:rPr lang="en-US" sz="2800" dirty="0"/>
              <a:t> section)</a:t>
            </a:r>
          </a:p>
          <a:p>
            <a:pPr marL="0" indent="0">
              <a:buNone/>
            </a:pPr>
            <a:endParaRPr lang="en-US" sz="2800" dirty="0"/>
          </a:p>
          <a:p>
            <a:pPr marL="0" indent="0">
              <a:buNone/>
            </a:pPr>
            <a:endParaRPr lang="en-US" dirty="0"/>
          </a:p>
          <a:p>
            <a:pPr marL="0" indent="0">
              <a:buNone/>
            </a:pPr>
            <a:endParaRPr lang="en-US" dirty="0"/>
          </a:p>
        </p:txBody>
      </p:sp>
      <p:sp>
        <p:nvSpPr>
          <p:cNvPr id="3" name="Slide Number Placeholder 2">
            <a:extLst>
              <a:ext uri="{FF2B5EF4-FFF2-40B4-BE49-F238E27FC236}">
                <a16:creationId xmlns:a16="http://schemas.microsoft.com/office/drawing/2014/main" id="{CA829E3C-09AA-4D73-B386-D83050A102EE}"/>
              </a:ext>
            </a:extLst>
          </p:cNvPr>
          <p:cNvSpPr>
            <a:spLocks noGrp="1"/>
          </p:cNvSpPr>
          <p:nvPr>
            <p:ph type="sldNum" sz="quarter" idx="12"/>
          </p:nvPr>
        </p:nvSpPr>
        <p:spPr/>
        <p:txBody>
          <a:bodyPr/>
          <a:lstStyle/>
          <a:p>
            <a:fld id="{93E8EC99-03FE-4616-8D00-1E98F5833C68}" type="slidenum">
              <a:rPr lang="en-US" smtClean="0">
                <a:latin typeface="+mn-lt"/>
              </a:rPr>
              <a:t>16</a:t>
            </a:fld>
            <a:endParaRPr lang="en-US" dirty="0">
              <a:latin typeface="+mn-lt"/>
            </a:endParaRPr>
          </a:p>
        </p:txBody>
      </p:sp>
      <p:sp>
        <p:nvSpPr>
          <p:cNvPr id="4" name="Date Placeholder 3">
            <a:extLst>
              <a:ext uri="{FF2B5EF4-FFF2-40B4-BE49-F238E27FC236}">
                <a16:creationId xmlns:a16="http://schemas.microsoft.com/office/drawing/2014/main" id="{E0531BA0-0748-4BFD-B88E-E95FD4FDA955}"/>
              </a:ext>
            </a:extLst>
          </p:cNvPr>
          <p:cNvSpPr>
            <a:spLocks noGrp="1"/>
          </p:cNvSpPr>
          <p:nvPr>
            <p:ph type="dt" sz="half" idx="10"/>
          </p:nvPr>
        </p:nvSpPr>
        <p:spPr/>
        <p:txBody>
          <a:bodyPr/>
          <a:lstStyle/>
          <a:p>
            <a:r>
              <a:rPr lang="en-US" dirty="0">
                <a:latin typeface="+mn-lt"/>
              </a:rPr>
              <a:t>mc2-series-004</a:t>
            </a:r>
          </a:p>
        </p:txBody>
      </p:sp>
      <p:sp>
        <p:nvSpPr>
          <p:cNvPr id="6" name="Footer Placeholder 5">
            <a:extLst>
              <a:ext uri="{FF2B5EF4-FFF2-40B4-BE49-F238E27FC236}">
                <a16:creationId xmlns:a16="http://schemas.microsoft.com/office/drawing/2014/main" id="{BC6CA592-BE3A-4883-A1E7-7BA4706A1532}"/>
              </a:ext>
            </a:extLst>
          </p:cNvPr>
          <p:cNvSpPr>
            <a:spLocks noGrp="1"/>
          </p:cNvSpPr>
          <p:nvPr>
            <p:ph type="ftr" sz="quarter" idx="11"/>
          </p:nvPr>
        </p:nvSpPr>
        <p:spPr/>
        <p:txBody>
          <a:bodyPr/>
          <a:lstStyle/>
          <a:p>
            <a:r>
              <a:rPr lang="en-US" dirty="0">
                <a:latin typeface="+mn-lt"/>
              </a:rPr>
              <a:t>2. </a:t>
            </a:r>
            <a:r>
              <a:rPr lang="en-US" dirty="0" err="1">
                <a:latin typeface="+mn-lt"/>
              </a:rPr>
              <a:t>Savitzky-Golay</a:t>
            </a:r>
            <a:r>
              <a:rPr lang="en-US" dirty="0">
                <a:latin typeface="+mn-lt"/>
              </a:rPr>
              <a:t> Filter</a:t>
            </a:r>
          </a:p>
        </p:txBody>
      </p:sp>
    </p:spTree>
    <p:extLst>
      <p:ext uri="{BB962C8B-B14F-4D97-AF65-F5344CB8AC3E}">
        <p14:creationId xmlns:p14="http://schemas.microsoft.com/office/powerpoint/2010/main" val="3659155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FF41E-04DA-4629-9063-3E7374273F8E}"/>
              </a:ext>
            </a:extLst>
          </p:cNvPr>
          <p:cNvSpPr>
            <a:spLocks noGrp="1"/>
          </p:cNvSpPr>
          <p:nvPr>
            <p:ph type="title"/>
          </p:nvPr>
        </p:nvSpPr>
        <p:spPr/>
        <p:txBody>
          <a:bodyPr/>
          <a:lstStyle/>
          <a:p>
            <a:r>
              <a:rPr lang="en-US" sz="3600" dirty="0">
                <a:latin typeface="+mn-lt"/>
              </a:rPr>
              <a:t>Why use </a:t>
            </a:r>
            <a:r>
              <a:rPr lang="en-US" sz="3600" dirty="0" err="1">
                <a:latin typeface="+mn-lt"/>
              </a:rPr>
              <a:t>Savitzky-Golay</a:t>
            </a:r>
            <a:r>
              <a:rPr lang="en-US" sz="3600" dirty="0">
                <a:latin typeface="+mn-lt"/>
              </a:rPr>
              <a:t> (SG) Filter?</a:t>
            </a:r>
          </a:p>
        </p:txBody>
      </p:sp>
      <p:pic>
        <p:nvPicPr>
          <p:cNvPr id="4" name="Content Placeholder 3">
            <a:extLst>
              <a:ext uri="{FF2B5EF4-FFF2-40B4-BE49-F238E27FC236}">
                <a16:creationId xmlns:a16="http://schemas.microsoft.com/office/drawing/2014/main" id="{12AAF3E2-1C7D-4434-81F3-9830F6F06070}"/>
              </a:ext>
            </a:extLst>
          </p:cNvPr>
          <p:cNvPicPr>
            <a:picLocks noGrp="1" noChangeAspect="1"/>
          </p:cNvPicPr>
          <p:nvPr>
            <p:ph sz="half" idx="1"/>
          </p:nvPr>
        </p:nvPicPr>
        <p:blipFill>
          <a:blip r:embed="rId3"/>
          <a:stretch>
            <a:fillRect/>
          </a:stretch>
        </p:blipFill>
        <p:spPr>
          <a:xfrm>
            <a:off x="440780" y="1024302"/>
            <a:ext cx="4909339" cy="5421905"/>
          </a:xfrm>
          <a:prstGeom prst="rect">
            <a:avLst/>
          </a:prstGeom>
        </p:spPr>
      </p:pic>
      <p:sp>
        <p:nvSpPr>
          <p:cNvPr id="5" name="Content Placeholder 4">
            <a:extLst>
              <a:ext uri="{FF2B5EF4-FFF2-40B4-BE49-F238E27FC236}">
                <a16:creationId xmlns:a16="http://schemas.microsoft.com/office/drawing/2014/main" id="{78EC3D80-6A9E-40F4-A6A9-A597A5A613C0}"/>
              </a:ext>
            </a:extLst>
          </p:cNvPr>
          <p:cNvSpPr>
            <a:spLocks noGrp="1"/>
          </p:cNvSpPr>
          <p:nvPr>
            <p:ph sz="half" idx="2"/>
          </p:nvPr>
        </p:nvSpPr>
        <p:spPr>
          <a:xfrm>
            <a:off x="6210393" y="1371600"/>
            <a:ext cx="5738353" cy="4958862"/>
          </a:xfrm>
        </p:spPr>
        <p:txBody>
          <a:bodyPr/>
          <a:lstStyle/>
          <a:p>
            <a:pPr marL="0" indent="0">
              <a:buNone/>
            </a:pPr>
            <a:r>
              <a:rPr lang="en-US" sz="2400" dirty="0"/>
              <a:t>Preserves heights and widths  of features in data.</a:t>
            </a:r>
          </a:p>
          <a:p>
            <a:pPr marL="0" indent="0">
              <a:buNone/>
            </a:pPr>
            <a:r>
              <a:rPr lang="en-US" sz="2400" dirty="0"/>
              <a:t>We need smoothed 0</a:t>
            </a:r>
            <a:r>
              <a:rPr lang="en-US" sz="2400" baseline="30000" dirty="0"/>
              <a:t>th</a:t>
            </a:r>
            <a:r>
              <a:rPr lang="en-US" sz="2400" dirty="0"/>
              <a:t>, 1</a:t>
            </a:r>
            <a:r>
              <a:rPr lang="en-US" sz="2400" baseline="30000" dirty="0"/>
              <a:t>st</a:t>
            </a:r>
            <a:r>
              <a:rPr lang="en-US" sz="2400" dirty="0"/>
              <a:t>, and 2</a:t>
            </a:r>
            <a:r>
              <a:rPr lang="en-US" sz="2400" baseline="30000" dirty="0"/>
              <a:t>nd</a:t>
            </a:r>
            <a:r>
              <a:rPr lang="en-US" sz="2400" dirty="0"/>
              <a:t> derivatives of data:  </a:t>
            </a:r>
            <a:r>
              <a:rPr lang="en-US" sz="2400" i="1" dirty="0">
                <a:sym typeface="Symbol" panose="05050102010706020507" pitchFamily="18" charset="2"/>
              </a:rPr>
              <a:t></a:t>
            </a:r>
            <a:r>
              <a:rPr lang="en-US" sz="2400" dirty="0">
                <a:sym typeface="Symbol" panose="05050102010706020507" pitchFamily="18" charset="2"/>
              </a:rPr>
              <a:t>, </a:t>
            </a:r>
            <a:r>
              <a:rPr lang="en-US" sz="2400" i="1" dirty="0">
                <a:sym typeface="Symbol" panose="05050102010706020507" pitchFamily="18" charset="2"/>
              </a:rPr>
              <a:t></a:t>
            </a:r>
            <a:r>
              <a:rPr lang="en-US" sz="2400" dirty="0">
                <a:sym typeface="Symbol" panose="05050102010706020507" pitchFamily="18" charset="2"/>
              </a:rPr>
              <a:t>, and </a:t>
            </a:r>
            <a:r>
              <a:rPr lang="en-US" sz="2400" i="1" dirty="0">
                <a:sym typeface="Symbol" panose="05050102010706020507" pitchFamily="18" charset="2"/>
              </a:rPr>
              <a:t></a:t>
            </a:r>
            <a:r>
              <a:rPr lang="en-US" sz="2400" dirty="0">
                <a:sym typeface="Symbol" panose="05050102010706020507" pitchFamily="18" charset="2"/>
              </a:rPr>
              <a:t>.</a:t>
            </a:r>
          </a:p>
          <a:p>
            <a:pPr marL="0" indent="0">
              <a:buNone/>
            </a:pPr>
            <a:endParaRPr lang="en-US" sz="2400" dirty="0">
              <a:sym typeface="Symbol" panose="05050102010706020507" pitchFamily="18" charset="2"/>
            </a:endParaRPr>
          </a:p>
          <a:p>
            <a:pPr marL="0" indent="0">
              <a:buNone/>
            </a:pPr>
            <a:r>
              <a:rPr lang="en-US" sz="2400" dirty="0">
                <a:sym typeface="Symbol" panose="05050102010706020507" pitchFamily="18" charset="2"/>
              </a:rPr>
              <a:t>But, computationally expensive.</a:t>
            </a:r>
            <a:endParaRPr lang="en-US" sz="2400" dirty="0"/>
          </a:p>
          <a:p>
            <a:pPr marL="0" indent="0">
              <a:buNone/>
            </a:pPr>
            <a:endParaRPr lang="en-US" sz="2400" i="1" dirty="0"/>
          </a:p>
          <a:p>
            <a:pPr marL="0" indent="0">
              <a:buNone/>
            </a:pPr>
            <a:r>
              <a:rPr lang="en-US" sz="2400" i="1" dirty="0"/>
              <a:t>Numerical Recipes: The Art of Scientific Computing</a:t>
            </a:r>
            <a:r>
              <a:rPr lang="en-US" sz="2400" dirty="0"/>
              <a:t>, 3</a:t>
            </a:r>
            <a:r>
              <a:rPr lang="en-US" sz="2400" baseline="30000" dirty="0"/>
              <a:t>rd</a:t>
            </a:r>
            <a:r>
              <a:rPr lang="en-US" sz="2400" dirty="0"/>
              <a:t> edition, W.H. Press, S.A. </a:t>
            </a:r>
            <a:r>
              <a:rPr lang="en-US" sz="2400" dirty="0" err="1"/>
              <a:t>Teukolsky</a:t>
            </a:r>
            <a:r>
              <a:rPr lang="en-US" sz="2400" dirty="0"/>
              <a:t>, W.T. </a:t>
            </a:r>
            <a:r>
              <a:rPr lang="en-US" sz="2400" dirty="0" err="1"/>
              <a:t>Vetterling</a:t>
            </a:r>
            <a:r>
              <a:rPr lang="en-US" sz="2400" dirty="0"/>
              <a:t>, and B.P. Flannery, (Cambridge University Press, 2007) pp. 766-772</a:t>
            </a:r>
          </a:p>
          <a:p>
            <a:pPr marL="0" indent="0">
              <a:buNone/>
            </a:pPr>
            <a:endParaRPr lang="en-US" dirty="0"/>
          </a:p>
        </p:txBody>
      </p:sp>
      <p:sp>
        <p:nvSpPr>
          <p:cNvPr id="3" name="Slide Number Placeholder 2">
            <a:extLst>
              <a:ext uri="{FF2B5EF4-FFF2-40B4-BE49-F238E27FC236}">
                <a16:creationId xmlns:a16="http://schemas.microsoft.com/office/drawing/2014/main" id="{9FB5ED83-9FBF-4E84-BB00-45F3046D1BF4}"/>
              </a:ext>
            </a:extLst>
          </p:cNvPr>
          <p:cNvSpPr>
            <a:spLocks noGrp="1"/>
          </p:cNvSpPr>
          <p:nvPr>
            <p:ph type="sldNum" sz="quarter" idx="12"/>
          </p:nvPr>
        </p:nvSpPr>
        <p:spPr/>
        <p:txBody>
          <a:bodyPr/>
          <a:lstStyle/>
          <a:p>
            <a:fld id="{93E8EC99-03FE-4616-8D00-1E98F5833C68}" type="slidenum">
              <a:rPr lang="en-US" smtClean="0">
                <a:latin typeface="+mn-lt"/>
              </a:rPr>
              <a:t>17</a:t>
            </a:fld>
            <a:endParaRPr lang="en-US" dirty="0">
              <a:latin typeface="+mn-lt"/>
            </a:endParaRPr>
          </a:p>
        </p:txBody>
      </p:sp>
      <p:sp>
        <p:nvSpPr>
          <p:cNvPr id="6" name="Date Placeholder 5">
            <a:extLst>
              <a:ext uri="{FF2B5EF4-FFF2-40B4-BE49-F238E27FC236}">
                <a16:creationId xmlns:a16="http://schemas.microsoft.com/office/drawing/2014/main" id="{82793F90-D068-4B3E-B070-2E742F14AA27}"/>
              </a:ext>
            </a:extLst>
          </p:cNvPr>
          <p:cNvSpPr>
            <a:spLocks noGrp="1"/>
          </p:cNvSpPr>
          <p:nvPr>
            <p:ph type="dt" sz="half" idx="10"/>
          </p:nvPr>
        </p:nvSpPr>
        <p:spPr/>
        <p:txBody>
          <a:bodyPr/>
          <a:lstStyle/>
          <a:p>
            <a:r>
              <a:rPr lang="en-US" dirty="0">
                <a:latin typeface="+mn-lt"/>
              </a:rPr>
              <a:t>mc2-series-004</a:t>
            </a:r>
          </a:p>
        </p:txBody>
      </p:sp>
      <p:sp>
        <p:nvSpPr>
          <p:cNvPr id="7" name="Footer Placeholder 6">
            <a:extLst>
              <a:ext uri="{FF2B5EF4-FFF2-40B4-BE49-F238E27FC236}">
                <a16:creationId xmlns:a16="http://schemas.microsoft.com/office/drawing/2014/main" id="{06D13EA5-22CD-4D67-BA6F-51FBB9D97A8A}"/>
              </a:ext>
            </a:extLst>
          </p:cNvPr>
          <p:cNvSpPr>
            <a:spLocks noGrp="1"/>
          </p:cNvSpPr>
          <p:nvPr>
            <p:ph type="ftr" sz="quarter" idx="11"/>
          </p:nvPr>
        </p:nvSpPr>
        <p:spPr/>
        <p:txBody>
          <a:bodyPr/>
          <a:lstStyle/>
          <a:p>
            <a:r>
              <a:rPr lang="en-US" dirty="0">
                <a:latin typeface="+mn-lt"/>
              </a:rPr>
              <a:t>2. </a:t>
            </a:r>
            <a:r>
              <a:rPr lang="en-US" dirty="0" err="1">
                <a:latin typeface="+mn-lt"/>
              </a:rPr>
              <a:t>Savitzky-Golay</a:t>
            </a:r>
            <a:r>
              <a:rPr lang="en-US" dirty="0">
                <a:latin typeface="+mn-lt"/>
              </a:rPr>
              <a:t> Filter</a:t>
            </a:r>
          </a:p>
        </p:txBody>
      </p:sp>
    </p:spTree>
    <p:extLst>
      <p:ext uri="{BB962C8B-B14F-4D97-AF65-F5344CB8AC3E}">
        <p14:creationId xmlns:p14="http://schemas.microsoft.com/office/powerpoint/2010/main" val="3219979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DE0286-2D19-41F4-9A63-365ED203FD3A}"/>
              </a:ext>
            </a:extLst>
          </p:cNvPr>
          <p:cNvSpPr>
            <a:spLocks noGrp="1"/>
          </p:cNvSpPr>
          <p:nvPr>
            <p:ph type="title"/>
          </p:nvPr>
        </p:nvSpPr>
        <p:spPr/>
        <p:txBody>
          <a:bodyPr/>
          <a:lstStyle/>
          <a:p>
            <a:r>
              <a:rPr lang="en-US" sz="3600" dirty="0">
                <a:latin typeface="+mn-lt"/>
              </a:rPr>
              <a:t>“Small” SG filter example: </a:t>
            </a:r>
            <a:r>
              <a:rPr lang="en-US" sz="3600" i="1" dirty="0">
                <a:latin typeface="+mn-lt"/>
              </a:rPr>
              <a:t>n</a:t>
            </a:r>
            <a:r>
              <a:rPr lang="en-US" sz="3600" dirty="0">
                <a:latin typeface="+mn-lt"/>
              </a:rPr>
              <a:t> = 2, </a:t>
            </a:r>
            <a:r>
              <a:rPr lang="en-US" sz="3600" i="1" dirty="0">
                <a:latin typeface="+mn-lt"/>
              </a:rPr>
              <a:t>order</a:t>
            </a:r>
            <a:r>
              <a:rPr lang="en-US" sz="3600" dirty="0">
                <a:latin typeface="+mn-lt"/>
              </a:rPr>
              <a:t> = 2 (quadratic)</a:t>
            </a:r>
          </a:p>
        </p:txBody>
      </p:sp>
      <p:sp>
        <p:nvSpPr>
          <p:cNvPr id="2" name="Slide Number Placeholder 1">
            <a:extLst>
              <a:ext uri="{FF2B5EF4-FFF2-40B4-BE49-F238E27FC236}">
                <a16:creationId xmlns:a16="http://schemas.microsoft.com/office/drawing/2014/main" id="{CDB27F00-445C-4817-A25D-E95475B0DEB2}"/>
              </a:ext>
            </a:extLst>
          </p:cNvPr>
          <p:cNvSpPr>
            <a:spLocks noGrp="1"/>
          </p:cNvSpPr>
          <p:nvPr>
            <p:ph type="sldNum" sz="quarter" idx="12"/>
          </p:nvPr>
        </p:nvSpPr>
        <p:spPr/>
        <p:txBody>
          <a:bodyPr/>
          <a:lstStyle/>
          <a:p>
            <a:fld id="{93E8EC99-03FE-4616-8D00-1E98F5833C68}" type="slidenum">
              <a:rPr lang="en-US" smtClean="0">
                <a:latin typeface="+mn-lt"/>
              </a:rPr>
              <a:t>18</a:t>
            </a:fld>
            <a:endParaRPr lang="en-US" dirty="0">
              <a:latin typeface="+mn-lt"/>
            </a:endParaRPr>
          </a:p>
        </p:txBody>
      </p:sp>
      <p:sp>
        <p:nvSpPr>
          <p:cNvPr id="4" name="Date Placeholder 3">
            <a:extLst>
              <a:ext uri="{FF2B5EF4-FFF2-40B4-BE49-F238E27FC236}">
                <a16:creationId xmlns:a16="http://schemas.microsoft.com/office/drawing/2014/main" id="{C20873F4-440D-4D1E-B092-A52BC70BC230}"/>
              </a:ext>
            </a:extLst>
          </p:cNvPr>
          <p:cNvSpPr>
            <a:spLocks noGrp="1"/>
          </p:cNvSpPr>
          <p:nvPr>
            <p:ph type="dt" sz="half" idx="10"/>
          </p:nvPr>
        </p:nvSpPr>
        <p:spPr/>
        <p:txBody>
          <a:bodyPr/>
          <a:lstStyle/>
          <a:p>
            <a:r>
              <a:rPr lang="en-US" dirty="0">
                <a:latin typeface="+mn-lt"/>
              </a:rPr>
              <a:t>mc2-series-004</a:t>
            </a:r>
          </a:p>
        </p:txBody>
      </p:sp>
      <p:sp>
        <p:nvSpPr>
          <p:cNvPr id="6" name="Footer Placeholder 5">
            <a:extLst>
              <a:ext uri="{FF2B5EF4-FFF2-40B4-BE49-F238E27FC236}">
                <a16:creationId xmlns:a16="http://schemas.microsoft.com/office/drawing/2014/main" id="{29A281FA-080F-4796-AB70-B9264CA93DA9}"/>
              </a:ext>
            </a:extLst>
          </p:cNvPr>
          <p:cNvSpPr>
            <a:spLocks noGrp="1"/>
          </p:cNvSpPr>
          <p:nvPr>
            <p:ph type="ftr" sz="quarter" idx="11"/>
          </p:nvPr>
        </p:nvSpPr>
        <p:spPr/>
        <p:txBody>
          <a:bodyPr/>
          <a:lstStyle/>
          <a:p>
            <a:r>
              <a:rPr lang="en-US" dirty="0">
                <a:latin typeface="+mn-lt"/>
              </a:rPr>
              <a:t>2. </a:t>
            </a:r>
            <a:r>
              <a:rPr lang="en-US" dirty="0" err="1">
                <a:latin typeface="+mn-lt"/>
              </a:rPr>
              <a:t>Savitzky-Golay</a:t>
            </a:r>
            <a:r>
              <a:rPr lang="en-US" dirty="0">
                <a:latin typeface="+mn-lt"/>
              </a:rPr>
              <a:t> Filter</a:t>
            </a:r>
          </a:p>
        </p:txBody>
      </p:sp>
      <p:pic>
        <p:nvPicPr>
          <p:cNvPr id="7" name="Picture 6">
            <a:extLst>
              <a:ext uri="{FF2B5EF4-FFF2-40B4-BE49-F238E27FC236}">
                <a16:creationId xmlns:a16="http://schemas.microsoft.com/office/drawing/2014/main" id="{76E0DDCB-8EE6-40E5-AE1F-3298819A91FF}"/>
              </a:ext>
            </a:extLst>
          </p:cNvPr>
          <p:cNvPicPr>
            <a:picLocks noChangeAspect="1"/>
          </p:cNvPicPr>
          <p:nvPr/>
        </p:nvPicPr>
        <p:blipFill>
          <a:blip r:embed="rId3"/>
          <a:stretch>
            <a:fillRect/>
          </a:stretch>
        </p:blipFill>
        <p:spPr>
          <a:xfrm>
            <a:off x="1664304" y="957944"/>
            <a:ext cx="8942185" cy="5518186"/>
          </a:xfrm>
          <a:prstGeom prst="rect">
            <a:avLst/>
          </a:prstGeom>
        </p:spPr>
      </p:pic>
    </p:spTree>
    <p:extLst>
      <p:ext uri="{BB962C8B-B14F-4D97-AF65-F5344CB8AC3E}">
        <p14:creationId xmlns:p14="http://schemas.microsoft.com/office/powerpoint/2010/main" val="1658560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n-lt"/>
              </a:rPr>
              <a:t>How many FLOPs for a one-day data set?</a:t>
            </a:r>
          </a:p>
        </p:txBody>
      </p:sp>
      <p:sp>
        <p:nvSpPr>
          <p:cNvPr id="3" name="Content Placeholder 2"/>
          <p:cNvSpPr>
            <a:spLocks noGrp="1"/>
          </p:cNvSpPr>
          <p:nvPr>
            <p:ph idx="1"/>
          </p:nvPr>
        </p:nvSpPr>
        <p:spPr>
          <a:xfrm>
            <a:off x="495599" y="1201869"/>
            <a:ext cx="11210073" cy="4079632"/>
          </a:xfrm>
        </p:spPr>
        <p:txBody>
          <a:bodyPr/>
          <a:lstStyle/>
          <a:p>
            <a:pPr marL="0" indent="0">
              <a:buNone/>
            </a:pPr>
            <a:r>
              <a:rPr lang="en-US" sz="2800" dirty="0"/>
              <a:t>320 billion   	</a:t>
            </a:r>
            <a:r>
              <a:rPr lang="en-US" sz="2800" dirty="0">
                <a:sym typeface="Symbol" panose="05050102010706020507" pitchFamily="18" charset="2"/>
              </a:rPr>
              <a:t></a:t>
            </a:r>
            <a:r>
              <a:rPr lang="en-US" sz="2800" dirty="0"/>
              <a:t>	275,988,480   (data set values)</a:t>
            </a:r>
          </a:p>
          <a:p>
            <a:pPr marL="0" indent="0">
              <a:buNone/>
            </a:pPr>
            <a:endParaRPr lang="en-US" sz="2800" dirty="0"/>
          </a:p>
          <a:p>
            <a:pPr marL="0" indent="0">
              <a:buNone/>
            </a:pPr>
            <a:r>
              <a:rPr lang="en-US" sz="2800" dirty="0"/>
              <a:t>		       </a:t>
            </a:r>
            <a:r>
              <a:rPr lang="en-US" sz="2800" dirty="0">
                <a:sym typeface="Symbol" panose="05050102010706020507" pitchFamily="18" charset="2"/>
              </a:rPr>
              <a:t></a:t>
            </a:r>
            <a:r>
              <a:rPr lang="en-US" sz="2800" dirty="0"/>
              <a:t>	193   ( = 96 + 1 + 96, for </a:t>
            </a:r>
            <a:r>
              <a:rPr lang="en-US" sz="2800" i="1" dirty="0"/>
              <a:t>n</a:t>
            </a:r>
            <a:r>
              <a:rPr lang="en-US" sz="2800" dirty="0"/>
              <a:t> = 96 SG-filter radius)</a:t>
            </a:r>
          </a:p>
          <a:p>
            <a:pPr marL="0" indent="0">
              <a:buNone/>
            </a:pPr>
            <a:endParaRPr lang="en-US" sz="2800" dirty="0"/>
          </a:p>
          <a:p>
            <a:pPr marL="0" indent="0">
              <a:buNone/>
            </a:pPr>
            <a:r>
              <a:rPr lang="en-US" sz="2800" dirty="0"/>
              <a:t>		       </a:t>
            </a:r>
            <a:r>
              <a:rPr lang="en-US" sz="2800" dirty="0">
                <a:sym typeface="Symbol" panose="05050102010706020507" pitchFamily="18" charset="2"/>
              </a:rPr>
              <a:t> </a:t>
            </a:r>
            <a:r>
              <a:rPr lang="en-US" sz="2800" dirty="0"/>
              <a:t>	2   (FMA = fused multiply-add)</a:t>
            </a:r>
          </a:p>
          <a:p>
            <a:pPr marL="0" indent="0">
              <a:buNone/>
            </a:pPr>
            <a:endParaRPr lang="en-US" sz="2800" dirty="0"/>
          </a:p>
          <a:p>
            <a:pPr marL="0" indent="0">
              <a:buNone/>
            </a:pPr>
            <a:r>
              <a:rPr lang="en-US" sz="2800" dirty="0"/>
              <a:t>		       </a:t>
            </a:r>
            <a:r>
              <a:rPr lang="en-US" sz="2800" dirty="0">
                <a:sym typeface="Symbol" panose="05050102010706020507" pitchFamily="18" charset="2"/>
              </a:rPr>
              <a:t> </a:t>
            </a:r>
            <a:r>
              <a:rPr lang="en-US" sz="2800" dirty="0"/>
              <a:t>	3   (smoothed derivatives: </a:t>
            </a:r>
            <a:r>
              <a:rPr lang="en-US" sz="2800" i="1" dirty="0">
                <a:latin typeface="Symbol" panose="05050102010706020507" pitchFamily="18" charset="2"/>
              </a:rPr>
              <a:t>q</a:t>
            </a:r>
            <a:r>
              <a:rPr lang="en-US" sz="2800" dirty="0"/>
              <a:t>, </a:t>
            </a:r>
            <a:r>
              <a:rPr lang="en-US" sz="2800" i="1" dirty="0">
                <a:latin typeface="Symbol" panose="05050102010706020507" pitchFamily="18" charset="2"/>
              </a:rPr>
              <a:t>w</a:t>
            </a:r>
            <a:r>
              <a:rPr lang="en-US" sz="2800" dirty="0"/>
              <a:t>, and </a:t>
            </a:r>
            <a:r>
              <a:rPr lang="en-US" sz="2800" i="1" dirty="0">
                <a:latin typeface="Symbol" panose="05050102010706020507" pitchFamily="18" charset="2"/>
              </a:rPr>
              <a:t>a</a:t>
            </a:r>
            <a:r>
              <a:rPr lang="en-US" sz="2800" dirty="0"/>
              <a:t>)</a:t>
            </a:r>
          </a:p>
          <a:p>
            <a:pPr marL="0" indent="0">
              <a:buNone/>
            </a:pPr>
            <a:endParaRPr lang="en-US" dirty="0"/>
          </a:p>
        </p:txBody>
      </p:sp>
      <p:sp>
        <p:nvSpPr>
          <p:cNvPr id="4" name="Slide Number Placeholder 3">
            <a:extLst>
              <a:ext uri="{FF2B5EF4-FFF2-40B4-BE49-F238E27FC236}">
                <a16:creationId xmlns:a16="http://schemas.microsoft.com/office/drawing/2014/main" id="{049F0557-B7DE-4C34-8629-E7BF2CD48B96}"/>
              </a:ext>
            </a:extLst>
          </p:cNvPr>
          <p:cNvSpPr>
            <a:spLocks noGrp="1"/>
          </p:cNvSpPr>
          <p:nvPr>
            <p:ph type="sldNum" sz="quarter" idx="12"/>
          </p:nvPr>
        </p:nvSpPr>
        <p:spPr/>
        <p:txBody>
          <a:bodyPr/>
          <a:lstStyle/>
          <a:p>
            <a:fld id="{93E8EC99-03FE-4616-8D00-1E98F5833C68}" type="slidenum">
              <a:rPr lang="en-US" smtClean="0">
                <a:latin typeface="+mn-lt"/>
              </a:rPr>
              <a:t>19</a:t>
            </a:fld>
            <a:endParaRPr lang="en-US" dirty="0">
              <a:latin typeface="+mn-lt"/>
            </a:endParaRPr>
          </a:p>
        </p:txBody>
      </p:sp>
      <p:sp>
        <p:nvSpPr>
          <p:cNvPr id="5" name="Date Placeholder 4">
            <a:extLst>
              <a:ext uri="{FF2B5EF4-FFF2-40B4-BE49-F238E27FC236}">
                <a16:creationId xmlns:a16="http://schemas.microsoft.com/office/drawing/2014/main" id="{4FD9FE32-C53D-47D7-8B1C-673191F4D0EE}"/>
              </a:ext>
            </a:extLst>
          </p:cNvPr>
          <p:cNvSpPr>
            <a:spLocks noGrp="1"/>
          </p:cNvSpPr>
          <p:nvPr>
            <p:ph type="dt" sz="half" idx="10"/>
          </p:nvPr>
        </p:nvSpPr>
        <p:spPr/>
        <p:txBody>
          <a:bodyPr/>
          <a:lstStyle/>
          <a:p>
            <a:r>
              <a:rPr lang="en-US" dirty="0">
                <a:latin typeface="+mn-lt"/>
              </a:rPr>
              <a:t>mc2-series-004</a:t>
            </a:r>
          </a:p>
        </p:txBody>
      </p:sp>
      <p:sp>
        <p:nvSpPr>
          <p:cNvPr id="6" name="Footer Placeholder 5">
            <a:extLst>
              <a:ext uri="{FF2B5EF4-FFF2-40B4-BE49-F238E27FC236}">
                <a16:creationId xmlns:a16="http://schemas.microsoft.com/office/drawing/2014/main" id="{18D50422-6406-460D-81BE-6D7F0AE7C965}"/>
              </a:ext>
            </a:extLst>
          </p:cNvPr>
          <p:cNvSpPr>
            <a:spLocks noGrp="1"/>
          </p:cNvSpPr>
          <p:nvPr>
            <p:ph type="ftr" sz="quarter" idx="11"/>
          </p:nvPr>
        </p:nvSpPr>
        <p:spPr/>
        <p:txBody>
          <a:bodyPr/>
          <a:lstStyle/>
          <a:p>
            <a:r>
              <a:rPr lang="en-US" dirty="0">
                <a:latin typeface="+mn-lt"/>
              </a:rPr>
              <a:t>2. </a:t>
            </a:r>
            <a:r>
              <a:rPr lang="en-US" dirty="0" err="1">
                <a:latin typeface="+mn-lt"/>
              </a:rPr>
              <a:t>Savitzky-Golay</a:t>
            </a:r>
            <a:r>
              <a:rPr lang="en-US" dirty="0">
                <a:latin typeface="+mn-lt"/>
              </a:rPr>
              <a:t> Filter</a:t>
            </a:r>
          </a:p>
        </p:txBody>
      </p:sp>
      <p:sp>
        <p:nvSpPr>
          <p:cNvPr id="7" name="TextBox 6">
            <a:extLst>
              <a:ext uri="{FF2B5EF4-FFF2-40B4-BE49-F238E27FC236}">
                <a16:creationId xmlns:a16="http://schemas.microsoft.com/office/drawing/2014/main" id="{EBCD1EF3-1542-4D90-9AE9-B7402B2D1B26}"/>
              </a:ext>
            </a:extLst>
          </p:cNvPr>
          <p:cNvSpPr txBox="1"/>
          <p:nvPr/>
        </p:nvSpPr>
        <p:spPr>
          <a:xfrm>
            <a:off x="1784576" y="5485255"/>
            <a:ext cx="8082662" cy="830997"/>
          </a:xfrm>
          <a:prstGeom prst="rect">
            <a:avLst/>
          </a:prstGeom>
          <a:noFill/>
        </p:spPr>
        <p:txBody>
          <a:bodyPr wrap="none" rtlCol="0">
            <a:spAutoFit/>
          </a:bodyPr>
          <a:lstStyle/>
          <a:p>
            <a:pPr algn="ctr"/>
            <a:r>
              <a:rPr lang="en-US" sz="2400" dirty="0"/>
              <a:t>(This calculation took more than 3 hours seven years ago! </a:t>
            </a:r>
          </a:p>
          <a:p>
            <a:pPr algn="ctr"/>
            <a:r>
              <a:rPr lang="en-US" sz="2400" dirty="0"/>
              <a:t>Less than ½ second now on KNL.)</a:t>
            </a:r>
          </a:p>
        </p:txBody>
      </p:sp>
    </p:spTree>
    <p:extLst>
      <p:ext uri="{BB962C8B-B14F-4D97-AF65-F5344CB8AC3E}">
        <p14:creationId xmlns:p14="http://schemas.microsoft.com/office/powerpoint/2010/main" val="1838659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385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8D1490C-5348-44F8-BAF9-A5A09C9A09C8}"/>
              </a:ext>
            </a:extLst>
          </p:cNvPr>
          <p:cNvPicPr>
            <a:picLocks noGrp="1" noChangeAspect="1"/>
          </p:cNvPicPr>
          <p:nvPr>
            <p:ph idx="4294967295"/>
          </p:nvPr>
        </p:nvPicPr>
        <p:blipFill>
          <a:blip r:embed="rId3"/>
          <a:stretch>
            <a:fillRect/>
          </a:stretch>
        </p:blipFill>
        <p:spPr>
          <a:xfrm>
            <a:off x="2155188" y="1506178"/>
            <a:ext cx="7742979" cy="4821137"/>
          </a:xfrm>
          <a:prstGeom prst="rect">
            <a:avLst/>
          </a:prstGeom>
          <a:noFill/>
        </p:spPr>
      </p:pic>
      <p:sp>
        <p:nvSpPr>
          <p:cNvPr id="10" name="Rectangle: Rounded Corners 9">
            <a:extLst>
              <a:ext uri="{FF2B5EF4-FFF2-40B4-BE49-F238E27FC236}">
                <a16:creationId xmlns:a16="http://schemas.microsoft.com/office/drawing/2014/main" id="{85672F4A-9F94-468A-8562-3116EED6BC52}"/>
              </a:ext>
            </a:extLst>
          </p:cNvPr>
          <p:cNvSpPr/>
          <p:nvPr/>
        </p:nvSpPr>
        <p:spPr>
          <a:xfrm>
            <a:off x="2470696" y="3324540"/>
            <a:ext cx="6685415" cy="2234528"/>
          </a:xfrm>
          <a:prstGeom prst="roundRect">
            <a:avLst>
              <a:gd name="adj" fmla="val 9902"/>
            </a:avLst>
          </a:prstGeom>
          <a:solidFill>
            <a:schemeClr val="tx2">
              <a:lumMod val="40000"/>
              <a:lumOff val="60000"/>
              <a:alpha val="3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4C033-FC5D-4A0E-A411-516162A4922A}"/>
              </a:ext>
            </a:extLst>
          </p:cNvPr>
          <p:cNvSpPr>
            <a:spLocks noGrp="1"/>
          </p:cNvSpPr>
          <p:nvPr>
            <p:ph type="title"/>
          </p:nvPr>
        </p:nvSpPr>
        <p:spPr/>
        <p:txBody>
          <a:bodyPr/>
          <a:lstStyle/>
          <a:p>
            <a:r>
              <a:rPr lang="en-US" sz="3600" dirty="0">
                <a:latin typeface="+mn-lt"/>
              </a:rPr>
              <a:t>Code snippet for SG filter</a:t>
            </a:r>
          </a:p>
        </p:txBody>
      </p:sp>
      <p:sp>
        <p:nvSpPr>
          <p:cNvPr id="4" name="Slide Number Placeholder 3">
            <a:extLst>
              <a:ext uri="{FF2B5EF4-FFF2-40B4-BE49-F238E27FC236}">
                <a16:creationId xmlns:a16="http://schemas.microsoft.com/office/drawing/2014/main" id="{FCF851D1-883D-498E-A551-A3DCDE7FB541}"/>
              </a:ext>
            </a:extLst>
          </p:cNvPr>
          <p:cNvSpPr>
            <a:spLocks noGrp="1"/>
          </p:cNvSpPr>
          <p:nvPr>
            <p:ph type="sldNum" sz="quarter" idx="12"/>
          </p:nvPr>
        </p:nvSpPr>
        <p:spPr/>
        <p:txBody>
          <a:bodyPr/>
          <a:lstStyle/>
          <a:p>
            <a:fld id="{93E8EC99-03FE-4616-8D00-1E98F5833C68}" type="slidenum">
              <a:rPr lang="en-US" smtClean="0">
                <a:latin typeface="+mn-lt"/>
              </a:rPr>
              <a:t>20</a:t>
            </a:fld>
            <a:endParaRPr lang="en-US" dirty="0">
              <a:latin typeface="+mn-lt"/>
            </a:endParaRPr>
          </a:p>
        </p:txBody>
      </p:sp>
      <p:sp>
        <p:nvSpPr>
          <p:cNvPr id="3" name="Date Placeholder 2">
            <a:extLst>
              <a:ext uri="{FF2B5EF4-FFF2-40B4-BE49-F238E27FC236}">
                <a16:creationId xmlns:a16="http://schemas.microsoft.com/office/drawing/2014/main" id="{5BE2A141-46B9-47C8-A437-79CD2795EAC2}"/>
              </a:ext>
            </a:extLst>
          </p:cNvPr>
          <p:cNvSpPr>
            <a:spLocks noGrp="1"/>
          </p:cNvSpPr>
          <p:nvPr>
            <p:ph type="dt" sz="half" idx="10"/>
          </p:nvPr>
        </p:nvSpPr>
        <p:spPr/>
        <p:txBody>
          <a:bodyPr/>
          <a:lstStyle/>
          <a:p>
            <a:r>
              <a:rPr lang="en-US" dirty="0">
                <a:latin typeface="+mn-lt"/>
              </a:rPr>
              <a:t>mc2-series-004</a:t>
            </a:r>
          </a:p>
        </p:txBody>
      </p:sp>
      <p:sp>
        <p:nvSpPr>
          <p:cNvPr id="7" name="Footer Placeholder 6">
            <a:extLst>
              <a:ext uri="{FF2B5EF4-FFF2-40B4-BE49-F238E27FC236}">
                <a16:creationId xmlns:a16="http://schemas.microsoft.com/office/drawing/2014/main" id="{FB8887CD-A891-4686-8EE4-55282FF5455A}"/>
              </a:ext>
            </a:extLst>
          </p:cNvPr>
          <p:cNvSpPr>
            <a:spLocks noGrp="1"/>
          </p:cNvSpPr>
          <p:nvPr>
            <p:ph type="ftr" sz="quarter" idx="11"/>
          </p:nvPr>
        </p:nvSpPr>
        <p:spPr/>
        <p:txBody>
          <a:bodyPr/>
          <a:lstStyle/>
          <a:p>
            <a:r>
              <a:rPr lang="en-US" dirty="0">
                <a:latin typeface="+mn-lt"/>
              </a:rPr>
              <a:t>2. </a:t>
            </a:r>
            <a:r>
              <a:rPr lang="en-US" dirty="0" err="1">
                <a:latin typeface="+mn-lt"/>
              </a:rPr>
              <a:t>Savitzky-Golay</a:t>
            </a:r>
            <a:r>
              <a:rPr lang="en-US" dirty="0">
                <a:latin typeface="+mn-lt"/>
              </a:rPr>
              <a:t> Filter</a:t>
            </a:r>
          </a:p>
        </p:txBody>
      </p:sp>
      <p:sp>
        <p:nvSpPr>
          <p:cNvPr id="8" name="TextBox 7">
            <a:extLst>
              <a:ext uri="{FF2B5EF4-FFF2-40B4-BE49-F238E27FC236}">
                <a16:creationId xmlns:a16="http://schemas.microsoft.com/office/drawing/2014/main" id="{4A1F3DAE-3342-43E5-8192-8D8489FAC10F}"/>
              </a:ext>
            </a:extLst>
          </p:cNvPr>
          <p:cNvSpPr txBox="1"/>
          <p:nvPr/>
        </p:nvSpPr>
        <p:spPr>
          <a:xfrm>
            <a:off x="10130998" y="3788518"/>
            <a:ext cx="1768433" cy="923330"/>
          </a:xfrm>
          <a:prstGeom prst="rect">
            <a:avLst/>
          </a:prstGeom>
          <a:noFill/>
        </p:spPr>
        <p:txBody>
          <a:bodyPr wrap="none" rtlCol="0">
            <a:spAutoFit/>
          </a:bodyPr>
          <a:lstStyle/>
          <a:p>
            <a:r>
              <a:rPr lang="en-US" dirty="0"/>
              <a:t>VITO </a:t>
            </a:r>
            <a:r>
              <a:rPr lang="en-US" dirty="0">
                <a:sym typeface="Symbol" panose="05050102010706020507" pitchFamily="18" charset="2"/>
              </a:rPr>
              <a:t></a:t>
            </a:r>
            <a:r>
              <a:rPr lang="en-US" dirty="0"/>
              <a:t> </a:t>
            </a:r>
          </a:p>
          <a:p>
            <a:r>
              <a:rPr lang="en-US" u="sng" dirty="0"/>
              <a:t>v</a:t>
            </a:r>
            <a:r>
              <a:rPr lang="en-US" dirty="0"/>
              <a:t>ectorize </a:t>
            </a:r>
            <a:r>
              <a:rPr lang="en-US" u="sng" dirty="0"/>
              <a:t>i</a:t>
            </a:r>
            <a:r>
              <a:rPr lang="en-US" dirty="0"/>
              <a:t>nner,</a:t>
            </a:r>
          </a:p>
          <a:p>
            <a:r>
              <a:rPr lang="en-US" u="sng" dirty="0"/>
              <a:t>t</a:t>
            </a:r>
            <a:r>
              <a:rPr lang="en-US" dirty="0"/>
              <a:t>hread </a:t>
            </a:r>
            <a:r>
              <a:rPr lang="en-US" u="sng" dirty="0"/>
              <a:t>o</a:t>
            </a:r>
            <a:r>
              <a:rPr lang="en-US" dirty="0"/>
              <a:t>uter</a:t>
            </a:r>
          </a:p>
        </p:txBody>
      </p:sp>
      <p:pic>
        <p:nvPicPr>
          <p:cNvPr id="13" name="Picture 12">
            <a:extLst>
              <a:ext uri="{FF2B5EF4-FFF2-40B4-BE49-F238E27FC236}">
                <a16:creationId xmlns:a16="http://schemas.microsoft.com/office/drawing/2014/main" id="{238C50AB-2BB2-4CE0-8388-A6D3008CB8D4}"/>
              </a:ext>
            </a:extLst>
          </p:cNvPr>
          <p:cNvPicPr>
            <a:picLocks noChangeAspect="1"/>
          </p:cNvPicPr>
          <p:nvPr/>
        </p:nvPicPr>
        <p:blipFill>
          <a:blip r:embed="rId4"/>
          <a:stretch>
            <a:fillRect/>
          </a:stretch>
        </p:blipFill>
        <p:spPr>
          <a:xfrm>
            <a:off x="2168376" y="992633"/>
            <a:ext cx="4011768" cy="488390"/>
          </a:xfrm>
          <a:prstGeom prst="rect">
            <a:avLst/>
          </a:prstGeom>
        </p:spPr>
      </p:pic>
    </p:spTree>
    <p:extLst>
      <p:ext uri="{BB962C8B-B14F-4D97-AF65-F5344CB8AC3E}">
        <p14:creationId xmlns:p14="http://schemas.microsoft.com/office/powerpoint/2010/main" val="3158954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7D089-745F-4F3E-B2CD-5659729A62EC}"/>
              </a:ext>
            </a:extLst>
          </p:cNvPr>
          <p:cNvSpPr>
            <a:spLocks noGrp="1"/>
          </p:cNvSpPr>
          <p:nvPr>
            <p:ph type="title"/>
          </p:nvPr>
        </p:nvSpPr>
        <p:spPr/>
        <p:txBody>
          <a:bodyPr/>
          <a:lstStyle/>
          <a:p>
            <a:r>
              <a:rPr lang="en-US" sz="3600" dirty="0">
                <a:latin typeface="+mn-lt"/>
              </a:rPr>
              <a:t>Single-Precision SG Filter (320 billion SP FLOPs)</a:t>
            </a:r>
          </a:p>
        </p:txBody>
      </p:sp>
      <p:pic>
        <p:nvPicPr>
          <p:cNvPr id="6" name="Content Placeholder 5">
            <a:extLst>
              <a:ext uri="{FF2B5EF4-FFF2-40B4-BE49-F238E27FC236}">
                <a16:creationId xmlns:a16="http://schemas.microsoft.com/office/drawing/2014/main" id="{E3D8F429-0B23-4289-B64A-832870FF1E1D}"/>
              </a:ext>
            </a:extLst>
          </p:cNvPr>
          <p:cNvPicPr>
            <a:picLocks noGrp="1" noChangeAspect="1"/>
          </p:cNvPicPr>
          <p:nvPr>
            <p:ph sz="half" idx="1"/>
          </p:nvPr>
        </p:nvPicPr>
        <p:blipFill>
          <a:blip r:embed="rId3"/>
          <a:stretch>
            <a:fillRect/>
          </a:stretch>
        </p:blipFill>
        <p:spPr>
          <a:xfrm>
            <a:off x="323870" y="1578010"/>
            <a:ext cx="5188216" cy="3614891"/>
          </a:xfrm>
          <a:prstGeom prst="rect">
            <a:avLst/>
          </a:prstGeom>
        </p:spPr>
      </p:pic>
      <p:pic>
        <p:nvPicPr>
          <p:cNvPr id="7" name="Content Placeholder 6">
            <a:extLst>
              <a:ext uri="{FF2B5EF4-FFF2-40B4-BE49-F238E27FC236}">
                <a16:creationId xmlns:a16="http://schemas.microsoft.com/office/drawing/2014/main" id="{82D157B6-0456-4970-A4DD-75DFC51AC268}"/>
              </a:ext>
            </a:extLst>
          </p:cNvPr>
          <p:cNvPicPr>
            <a:picLocks noGrp="1" noChangeAspect="1"/>
          </p:cNvPicPr>
          <p:nvPr>
            <p:ph sz="half" idx="2"/>
          </p:nvPr>
        </p:nvPicPr>
        <p:blipFill>
          <a:blip r:embed="rId4"/>
          <a:stretch>
            <a:fillRect/>
          </a:stretch>
        </p:blipFill>
        <p:spPr>
          <a:xfrm>
            <a:off x="6507013" y="1578010"/>
            <a:ext cx="5363085" cy="3736731"/>
          </a:xfrm>
          <a:prstGeom prst="rect">
            <a:avLst/>
          </a:prstGeom>
        </p:spPr>
      </p:pic>
      <p:sp>
        <p:nvSpPr>
          <p:cNvPr id="3" name="Slide Number Placeholder 2">
            <a:extLst>
              <a:ext uri="{FF2B5EF4-FFF2-40B4-BE49-F238E27FC236}">
                <a16:creationId xmlns:a16="http://schemas.microsoft.com/office/drawing/2014/main" id="{2A69DF8D-BECB-4801-856C-6A2050B8B9B6}"/>
              </a:ext>
            </a:extLst>
          </p:cNvPr>
          <p:cNvSpPr>
            <a:spLocks noGrp="1"/>
          </p:cNvSpPr>
          <p:nvPr>
            <p:ph type="sldNum" sz="quarter" idx="12"/>
          </p:nvPr>
        </p:nvSpPr>
        <p:spPr/>
        <p:txBody>
          <a:bodyPr/>
          <a:lstStyle/>
          <a:p>
            <a:fld id="{93E8EC99-03FE-4616-8D00-1E98F5833C68}" type="slidenum">
              <a:rPr lang="en-US" smtClean="0">
                <a:latin typeface="+mn-lt"/>
              </a:rPr>
              <a:t>21</a:t>
            </a:fld>
            <a:endParaRPr lang="en-US" dirty="0">
              <a:latin typeface="+mn-lt"/>
            </a:endParaRPr>
          </a:p>
        </p:txBody>
      </p:sp>
      <p:graphicFrame>
        <p:nvGraphicFramePr>
          <p:cNvPr id="9" name="Table 8">
            <a:extLst>
              <a:ext uri="{FF2B5EF4-FFF2-40B4-BE49-F238E27FC236}">
                <a16:creationId xmlns:a16="http://schemas.microsoft.com/office/drawing/2014/main" id="{772FB2DD-1F0C-432F-BF6E-4F8BBC1E113C}"/>
              </a:ext>
            </a:extLst>
          </p:cNvPr>
          <p:cNvGraphicFramePr>
            <a:graphicFrameLocks noGrp="1"/>
          </p:cNvGraphicFramePr>
          <p:nvPr>
            <p:extLst>
              <p:ext uri="{D42A27DB-BD31-4B8C-83A1-F6EECF244321}">
                <p14:modId xmlns:p14="http://schemas.microsoft.com/office/powerpoint/2010/main" val="2620380462"/>
              </p:ext>
            </p:extLst>
          </p:nvPr>
        </p:nvGraphicFramePr>
        <p:xfrm>
          <a:off x="794919" y="5244093"/>
          <a:ext cx="4737463" cy="1100877"/>
        </p:xfrm>
        <a:graphic>
          <a:graphicData uri="http://schemas.openxmlformats.org/drawingml/2006/table">
            <a:tbl>
              <a:tblPr firstRow="1" bandRow="1">
                <a:tableStyleId>{5C22544A-7EE6-4342-B048-85BDC9FD1C3A}</a:tableStyleId>
              </a:tblPr>
              <a:tblGrid>
                <a:gridCol w="724738">
                  <a:extLst>
                    <a:ext uri="{9D8B030D-6E8A-4147-A177-3AD203B41FA5}">
                      <a16:colId xmlns:a16="http://schemas.microsoft.com/office/drawing/2014/main" val="2520477989"/>
                    </a:ext>
                  </a:extLst>
                </a:gridCol>
                <a:gridCol w="1492682">
                  <a:extLst>
                    <a:ext uri="{9D8B030D-6E8A-4147-A177-3AD203B41FA5}">
                      <a16:colId xmlns:a16="http://schemas.microsoft.com/office/drawing/2014/main" val="4154752637"/>
                    </a:ext>
                  </a:extLst>
                </a:gridCol>
                <a:gridCol w="1246414">
                  <a:extLst>
                    <a:ext uri="{9D8B030D-6E8A-4147-A177-3AD203B41FA5}">
                      <a16:colId xmlns:a16="http://schemas.microsoft.com/office/drawing/2014/main" val="1804222089"/>
                    </a:ext>
                  </a:extLst>
                </a:gridCol>
                <a:gridCol w="794657">
                  <a:extLst>
                    <a:ext uri="{9D8B030D-6E8A-4147-A177-3AD203B41FA5}">
                      <a16:colId xmlns:a16="http://schemas.microsoft.com/office/drawing/2014/main" val="1136957942"/>
                    </a:ext>
                  </a:extLst>
                </a:gridCol>
                <a:gridCol w="478972">
                  <a:extLst>
                    <a:ext uri="{9D8B030D-6E8A-4147-A177-3AD203B41FA5}">
                      <a16:colId xmlns:a16="http://schemas.microsoft.com/office/drawing/2014/main" val="922404402"/>
                    </a:ext>
                  </a:extLst>
                </a:gridCol>
              </a:tblGrid>
              <a:tr h="366959">
                <a:tc>
                  <a:txBody>
                    <a:bodyPr/>
                    <a:lstStyle/>
                    <a:p>
                      <a:r>
                        <a:rPr lang="en-US" sz="1200" b="0" dirty="0" err="1">
                          <a:solidFill>
                            <a:schemeClr val="tx1"/>
                          </a:solidFill>
                        </a:rPr>
                        <a:t>snb</a:t>
                      </a:r>
                      <a:endParaRPr lang="en-US" sz="1200" b="0" dirty="0">
                        <a:solidFill>
                          <a:schemeClr val="tx1"/>
                        </a:solidFill>
                      </a:endParaRP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0" dirty="0">
                          <a:solidFill>
                            <a:schemeClr val="tx1"/>
                          </a:solidFill>
                        </a:rPr>
                        <a:t>“Sandy Bridge”</a:t>
                      </a: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0" dirty="0">
                          <a:solidFill>
                            <a:schemeClr val="tx1"/>
                          </a:solidFill>
                        </a:rPr>
                        <a:t>Xeon e5-2690</a:t>
                      </a: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0" dirty="0">
                          <a:solidFill>
                            <a:schemeClr val="tx1"/>
                          </a:solidFill>
                        </a:rPr>
                        <a:t>AVX</a:t>
                      </a: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0" dirty="0">
                          <a:solidFill>
                            <a:schemeClr val="tx1"/>
                          </a:solidFill>
                        </a:rPr>
                        <a:t>32</a:t>
                      </a:r>
                    </a:p>
                  </a:txBody>
                  <a:tcPr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231742506"/>
                  </a:ext>
                </a:extLst>
              </a:tr>
              <a:tr h="366959">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err="1">
                          <a:solidFill>
                            <a:schemeClr val="tx1"/>
                          </a:solidFill>
                        </a:rPr>
                        <a:t>ivb</a:t>
                      </a:r>
                      <a:endParaRPr lang="en-US" sz="1200" dirty="0">
                        <a:solidFill>
                          <a:schemeClr val="tx1"/>
                        </a:solidFill>
                      </a:endParaRPr>
                    </a:p>
                  </a:txBody>
                  <a:tcPr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solidFill>
                            <a:schemeClr val="tx1"/>
                          </a:solidFill>
                        </a:rPr>
                        <a:t>“Ivy Bridge” </a:t>
                      </a:r>
                    </a:p>
                  </a:txBody>
                  <a:tcPr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solidFill>
                            <a:schemeClr val="tx1"/>
                          </a:solidFill>
                        </a:rPr>
                        <a:t>Xeon e5-2697v2</a:t>
                      </a:r>
                    </a:p>
                  </a:txBody>
                  <a:tcPr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solidFill>
                            <a:schemeClr val="tx1"/>
                          </a:solidFill>
                        </a:rPr>
                        <a:t>AVX</a:t>
                      </a:r>
                    </a:p>
                  </a:txBody>
                  <a:tcPr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solidFill>
                            <a:schemeClr val="tx1"/>
                          </a:solidFill>
                        </a:rPr>
                        <a:t>48</a:t>
                      </a:r>
                    </a:p>
                  </a:txBody>
                  <a:tcPr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81042640"/>
                  </a:ext>
                </a:extLst>
              </a:tr>
              <a:tr h="366959">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err="1">
                          <a:solidFill>
                            <a:schemeClr val="tx1"/>
                          </a:solidFill>
                        </a:rPr>
                        <a:t>hsw</a:t>
                      </a:r>
                      <a:endParaRPr lang="en-US" sz="1200" dirty="0">
                        <a:solidFill>
                          <a:schemeClr val="tx1"/>
                        </a:solidFill>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solidFill>
                            <a:schemeClr val="tx1"/>
                          </a:solidFill>
                        </a:rPr>
                        <a:t>“Haswell”</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solidFill>
                            <a:schemeClr val="tx1"/>
                          </a:solidFill>
                        </a:rPr>
                        <a:t>Xeon e5-2697v3</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solidFill>
                            <a:schemeClr val="tx1"/>
                          </a:solidFill>
                        </a:rPr>
                        <a:t>AVX2</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solidFill>
                            <a:schemeClr val="tx1"/>
                          </a:solidFill>
                        </a:rPr>
                        <a:t>56</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26210200"/>
                  </a:ext>
                </a:extLst>
              </a:tr>
            </a:tbl>
          </a:graphicData>
        </a:graphic>
      </p:graphicFrame>
      <p:graphicFrame>
        <p:nvGraphicFramePr>
          <p:cNvPr id="10" name="Table 9">
            <a:extLst>
              <a:ext uri="{FF2B5EF4-FFF2-40B4-BE49-F238E27FC236}">
                <a16:creationId xmlns:a16="http://schemas.microsoft.com/office/drawing/2014/main" id="{258FCF60-4E9B-465B-8DB9-84D5B2D294D5}"/>
              </a:ext>
            </a:extLst>
          </p:cNvPr>
          <p:cNvGraphicFramePr>
            <a:graphicFrameLocks noGrp="1"/>
          </p:cNvGraphicFramePr>
          <p:nvPr>
            <p:extLst>
              <p:ext uri="{D42A27DB-BD31-4B8C-83A1-F6EECF244321}">
                <p14:modId xmlns:p14="http://schemas.microsoft.com/office/powerpoint/2010/main" val="3381980637"/>
              </p:ext>
            </p:extLst>
          </p:nvPr>
        </p:nvGraphicFramePr>
        <p:xfrm>
          <a:off x="7092042" y="5244094"/>
          <a:ext cx="4737463" cy="1100877"/>
        </p:xfrm>
        <a:graphic>
          <a:graphicData uri="http://schemas.openxmlformats.org/drawingml/2006/table">
            <a:tbl>
              <a:tblPr firstRow="1" bandRow="1">
                <a:tableStyleId>{5C22544A-7EE6-4342-B048-85BDC9FD1C3A}</a:tableStyleId>
              </a:tblPr>
              <a:tblGrid>
                <a:gridCol w="724738">
                  <a:extLst>
                    <a:ext uri="{9D8B030D-6E8A-4147-A177-3AD203B41FA5}">
                      <a16:colId xmlns:a16="http://schemas.microsoft.com/office/drawing/2014/main" val="3088612685"/>
                    </a:ext>
                  </a:extLst>
                </a:gridCol>
                <a:gridCol w="1492682">
                  <a:extLst>
                    <a:ext uri="{9D8B030D-6E8A-4147-A177-3AD203B41FA5}">
                      <a16:colId xmlns:a16="http://schemas.microsoft.com/office/drawing/2014/main" val="3878609689"/>
                    </a:ext>
                  </a:extLst>
                </a:gridCol>
                <a:gridCol w="1246414">
                  <a:extLst>
                    <a:ext uri="{9D8B030D-6E8A-4147-A177-3AD203B41FA5}">
                      <a16:colId xmlns:a16="http://schemas.microsoft.com/office/drawing/2014/main" val="201529746"/>
                    </a:ext>
                  </a:extLst>
                </a:gridCol>
                <a:gridCol w="794657">
                  <a:extLst>
                    <a:ext uri="{9D8B030D-6E8A-4147-A177-3AD203B41FA5}">
                      <a16:colId xmlns:a16="http://schemas.microsoft.com/office/drawing/2014/main" val="1478321758"/>
                    </a:ext>
                  </a:extLst>
                </a:gridCol>
                <a:gridCol w="478972">
                  <a:extLst>
                    <a:ext uri="{9D8B030D-6E8A-4147-A177-3AD203B41FA5}">
                      <a16:colId xmlns:a16="http://schemas.microsoft.com/office/drawing/2014/main" val="3778678069"/>
                    </a:ext>
                  </a:extLst>
                </a:gridCol>
              </a:tblGrid>
              <a:tr h="366959">
                <a:tc>
                  <a:txBody>
                    <a:bodyPr/>
                    <a:lstStyle/>
                    <a:p>
                      <a:r>
                        <a:rPr lang="en-US" sz="1200" b="0" dirty="0" err="1">
                          <a:solidFill>
                            <a:schemeClr val="tx1"/>
                          </a:solidFill>
                        </a:rPr>
                        <a:t>bdw</a:t>
                      </a:r>
                      <a:endParaRPr lang="en-US" sz="1200" b="0" dirty="0">
                        <a:solidFill>
                          <a:schemeClr val="tx1"/>
                        </a:solidFill>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0" dirty="0">
                          <a:solidFill>
                            <a:schemeClr val="tx1"/>
                          </a:solidFill>
                        </a:rPr>
                        <a:t>“Broadwell”</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0" dirty="0">
                          <a:solidFill>
                            <a:schemeClr val="tx1"/>
                          </a:solidFill>
                        </a:rPr>
                        <a:t>Xeon e5-2699v4</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0" dirty="0">
                          <a:solidFill>
                            <a:schemeClr val="tx1"/>
                          </a:solidFill>
                        </a:rPr>
                        <a:t>AVX2</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0" dirty="0">
                          <a:solidFill>
                            <a:schemeClr val="tx1"/>
                          </a:solidFill>
                        </a:rPr>
                        <a:t>88</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049478678"/>
                  </a:ext>
                </a:extLst>
              </a:tr>
              <a:tr h="366959">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solidFill>
                            <a:schemeClr val="tx1"/>
                          </a:solidFill>
                        </a:rPr>
                        <a:t>knl7210</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solidFill>
                            <a:schemeClr val="tx1"/>
                          </a:solidFill>
                        </a:rPr>
                        <a:t>DAP workstation</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solidFill>
                            <a:schemeClr val="tx1"/>
                          </a:solidFill>
                        </a:rPr>
                        <a:t>Xeon Phi 7210</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solidFill>
                            <a:schemeClr val="tx1"/>
                          </a:solidFill>
                        </a:rPr>
                        <a:t>AVX512</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solidFill>
                            <a:schemeClr val="tx1"/>
                          </a:solidFill>
                        </a:rPr>
                        <a:t>256</a:t>
                      </a:r>
                    </a:p>
                  </a:txBody>
                  <a:tcPr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776519639"/>
                  </a:ext>
                </a:extLst>
              </a:tr>
              <a:tr h="366959">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solidFill>
                            <a:schemeClr val="tx1"/>
                          </a:solidFill>
                        </a:rPr>
                        <a:t>knl7250</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solidFill>
                            <a:schemeClr val="tx1"/>
                          </a:solidFill>
                        </a:rPr>
                        <a:t>Colfax Cluster </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solidFill>
                            <a:schemeClr val="tx1"/>
                          </a:solidFill>
                        </a:rPr>
                        <a:t>Xeon Phi 7250</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solidFill>
                            <a:schemeClr val="tx1"/>
                          </a:solidFill>
                        </a:rPr>
                        <a:t>AVX512</a:t>
                      </a:r>
                    </a:p>
                  </a:txBody>
                  <a:tcPr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solidFill>
                            <a:schemeClr val="tx1"/>
                          </a:solidFill>
                        </a:rPr>
                        <a:t>272</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819234295"/>
                  </a:ext>
                </a:extLst>
              </a:tr>
            </a:tbl>
          </a:graphicData>
        </a:graphic>
      </p:graphicFrame>
      <p:sp>
        <p:nvSpPr>
          <p:cNvPr id="4" name="Date Placeholder 3">
            <a:extLst>
              <a:ext uri="{FF2B5EF4-FFF2-40B4-BE49-F238E27FC236}">
                <a16:creationId xmlns:a16="http://schemas.microsoft.com/office/drawing/2014/main" id="{02E3A8A7-8805-4A14-9DE1-258EF816EC2F}"/>
              </a:ext>
            </a:extLst>
          </p:cNvPr>
          <p:cNvSpPr>
            <a:spLocks noGrp="1"/>
          </p:cNvSpPr>
          <p:nvPr>
            <p:ph type="dt" sz="half" idx="10"/>
          </p:nvPr>
        </p:nvSpPr>
        <p:spPr/>
        <p:txBody>
          <a:bodyPr/>
          <a:lstStyle/>
          <a:p>
            <a:r>
              <a:rPr lang="en-US" dirty="0">
                <a:latin typeface="+mn-lt"/>
              </a:rPr>
              <a:t>mc2-series-004</a:t>
            </a:r>
          </a:p>
        </p:txBody>
      </p:sp>
      <p:sp>
        <p:nvSpPr>
          <p:cNvPr id="5" name="Footer Placeholder 4">
            <a:extLst>
              <a:ext uri="{FF2B5EF4-FFF2-40B4-BE49-F238E27FC236}">
                <a16:creationId xmlns:a16="http://schemas.microsoft.com/office/drawing/2014/main" id="{9F933D83-47B9-4A19-9B39-ED31C9801C73}"/>
              </a:ext>
            </a:extLst>
          </p:cNvPr>
          <p:cNvSpPr>
            <a:spLocks noGrp="1"/>
          </p:cNvSpPr>
          <p:nvPr>
            <p:ph type="ftr" sz="quarter" idx="11"/>
          </p:nvPr>
        </p:nvSpPr>
        <p:spPr/>
        <p:txBody>
          <a:bodyPr/>
          <a:lstStyle/>
          <a:p>
            <a:r>
              <a:rPr lang="en-US" dirty="0">
                <a:latin typeface="+mn-lt"/>
              </a:rPr>
              <a:t>2. </a:t>
            </a:r>
            <a:r>
              <a:rPr lang="en-US" dirty="0" err="1">
                <a:latin typeface="+mn-lt"/>
              </a:rPr>
              <a:t>Savitzky-Golay</a:t>
            </a:r>
            <a:r>
              <a:rPr lang="en-US" dirty="0">
                <a:latin typeface="+mn-lt"/>
              </a:rPr>
              <a:t> Filter</a:t>
            </a:r>
          </a:p>
        </p:txBody>
      </p:sp>
    </p:spTree>
    <p:extLst>
      <p:ext uri="{BB962C8B-B14F-4D97-AF65-F5344CB8AC3E}">
        <p14:creationId xmlns:p14="http://schemas.microsoft.com/office/powerpoint/2010/main" val="34400455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16F84-23CB-42D0-9045-AAD7A18C1F6C}"/>
              </a:ext>
            </a:extLst>
          </p:cNvPr>
          <p:cNvSpPr>
            <a:spLocks noGrp="1"/>
          </p:cNvSpPr>
          <p:nvPr>
            <p:ph type="title"/>
          </p:nvPr>
        </p:nvSpPr>
        <p:spPr/>
        <p:txBody>
          <a:bodyPr/>
          <a:lstStyle/>
          <a:p>
            <a:r>
              <a:rPr lang="en-US" sz="3600" dirty="0">
                <a:latin typeface="+mn-lt"/>
              </a:rPr>
              <a:t>Double-precision SG filter (320 billion DP FLOPs)</a:t>
            </a:r>
          </a:p>
        </p:txBody>
      </p:sp>
      <p:sp>
        <p:nvSpPr>
          <p:cNvPr id="3" name="Slide Number Placeholder 2">
            <a:extLst>
              <a:ext uri="{FF2B5EF4-FFF2-40B4-BE49-F238E27FC236}">
                <a16:creationId xmlns:a16="http://schemas.microsoft.com/office/drawing/2014/main" id="{8F9559B9-6445-4CE3-A4F6-D37CB3215959}"/>
              </a:ext>
            </a:extLst>
          </p:cNvPr>
          <p:cNvSpPr>
            <a:spLocks noGrp="1"/>
          </p:cNvSpPr>
          <p:nvPr>
            <p:ph type="sldNum" sz="quarter" idx="12"/>
          </p:nvPr>
        </p:nvSpPr>
        <p:spPr/>
        <p:txBody>
          <a:bodyPr/>
          <a:lstStyle/>
          <a:p>
            <a:fld id="{93E8EC99-03FE-4616-8D00-1E98F5833C68}" type="slidenum">
              <a:rPr lang="en-US" smtClean="0">
                <a:latin typeface="+mn-lt"/>
              </a:rPr>
              <a:t>22</a:t>
            </a:fld>
            <a:endParaRPr lang="en-US" dirty="0">
              <a:latin typeface="+mn-lt"/>
            </a:endParaRPr>
          </a:p>
        </p:txBody>
      </p:sp>
      <p:pic>
        <p:nvPicPr>
          <p:cNvPr id="5" name="Content Placeholder 4">
            <a:extLst>
              <a:ext uri="{FF2B5EF4-FFF2-40B4-BE49-F238E27FC236}">
                <a16:creationId xmlns:a16="http://schemas.microsoft.com/office/drawing/2014/main" id="{AF2F252C-252E-40BE-8B81-82AA8CDD6E4F}"/>
              </a:ext>
            </a:extLst>
          </p:cNvPr>
          <p:cNvPicPr>
            <a:picLocks noGrp="1" noChangeAspect="1"/>
          </p:cNvPicPr>
          <p:nvPr>
            <p:ph sz="half" idx="4294967295"/>
          </p:nvPr>
        </p:nvPicPr>
        <p:blipFill>
          <a:blip r:embed="rId3"/>
          <a:stretch>
            <a:fillRect/>
          </a:stretch>
        </p:blipFill>
        <p:spPr>
          <a:xfrm>
            <a:off x="43961" y="1540486"/>
            <a:ext cx="5181600" cy="3611562"/>
          </a:xfrm>
          <a:prstGeom prst="rect">
            <a:avLst/>
          </a:prstGeom>
        </p:spPr>
      </p:pic>
      <p:pic>
        <p:nvPicPr>
          <p:cNvPr id="6" name="Content Placeholder 5">
            <a:extLst>
              <a:ext uri="{FF2B5EF4-FFF2-40B4-BE49-F238E27FC236}">
                <a16:creationId xmlns:a16="http://schemas.microsoft.com/office/drawing/2014/main" id="{86823D89-05FE-4912-9B42-D64C1224B551}"/>
              </a:ext>
            </a:extLst>
          </p:cNvPr>
          <p:cNvPicPr>
            <a:picLocks noGrp="1" noChangeAspect="1"/>
          </p:cNvPicPr>
          <p:nvPr>
            <p:ph sz="half" idx="4294967295"/>
          </p:nvPr>
        </p:nvPicPr>
        <p:blipFill>
          <a:blip r:embed="rId4"/>
          <a:stretch>
            <a:fillRect/>
          </a:stretch>
        </p:blipFill>
        <p:spPr>
          <a:xfrm>
            <a:off x="6454041" y="1535712"/>
            <a:ext cx="5191369" cy="3616336"/>
          </a:xfrm>
          <a:prstGeom prst="rect">
            <a:avLst/>
          </a:prstGeom>
        </p:spPr>
      </p:pic>
      <p:graphicFrame>
        <p:nvGraphicFramePr>
          <p:cNvPr id="7" name="Table 6">
            <a:extLst>
              <a:ext uri="{FF2B5EF4-FFF2-40B4-BE49-F238E27FC236}">
                <a16:creationId xmlns:a16="http://schemas.microsoft.com/office/drawing/2014/main" id="{ACC35E6F-09A3-4476-BE8F-8248286F8062}"/>
              </a:ext>
            </a:extLst>
          </p:cNvPr>
          <p:cNvGraphicFramePr>
            <a:graphicFrameLocks noGrp="1"/>
          </p:cNvGraphicFramePr>
          <p:nvPr>
            <p:extLst>
              <p:ext uri="{D42A27DB-BD31-4B8C-83A1-F6EECF244321}">
                <p14:modId xmlns:p14="http://schemas.microsoft.com/office/powerpoint/2010/main" val="1255517425"/>
              </p:ext>
            </p:extLst>
          </p:nvPr>
        </p:nvGraphicFramePr>
        <p:xfrm>
          <a:off x="343163" y="5244093"/>
          <a:ext cx="4737463" cy="1100877"/>
        </p:xfrm>
        <a:graphic>
          <a:graphicData uri="http://schemas.openxmlformats.org/drawingml/2006/table">
            <a:tbl>
              <a:tblPr firstRow="1" bandRow="1">
                <a:tableStyleId>{5C22544A-7EE6-4342-B048-85BDC9FD1C3A}</a:tableStyleId>
              </a:tblPr>
              <a:tblGrid>
                <a:gridCol w="724738">
                  <a:extLst>
                    <a:ext uri="{9D8B030D-6E8A-4147-A177-3AD203B41FA5}">
                      <a16:colId xmlns:a16="http://schemas.microsoft.com/office/drawing/2014/main" val="2520477989"/>
                    </a:ext>
                  </a:extLst>
                </a:gridCol>
                <a:gridCol w="1492682">
                  <a:extLst>
                    <a:ext uri="{9D8B030D-6E8A-4147-A177-3AD203B41FA5}">
                      <a16:colId xmlns:a16="http://schemas.microsoft.com/office/drawing/2014/main" val="4154752637"/>
                    </a:ext>
                  </a:extLst>
                </a:gridCol>
                <a:gridCol w="1246414">
                  <a:extLst>
                    <a:ext uri="{9D8B030D-6E8A-4147-A177-3AD203B41FA5}">
                      <a16:colId xmlns:a16="http://schemas.microsoft.com/office/drawing/2014/main" val="1804222089"/>
                    </a:ext>
                  </a:extLst>
                </a:gridCol>
                <a:gridCol w="794657">
                  <a:extLst>
                    <a:ext uri="{9D8B030D-6E8A-4147-A177-3AD203B41FA5}">
                      <a16:colId xmlns:a16="http://schemas.microsoft.com/office/drawing/2014/main" val="1136957942"/>
                    </a:ext>
                  </a:extLst>
                </a:gridCol>
                <a:gridCol w="478972">
                  <a:extLst>
                    <a:ext uri="{9D8B030D-6E8A-4147-A177-3AD203B41FA5}">
                      <a16:colId xmlns:a16="http://schemas.microsoft.com/office/drawing/2014/main" val="922404402"/>
                    </a:ext>
                  </a:extLst>
                </a:gridCol>
              </a:tblGrid>
              <a:tr h="366959">
                <a:tc>
                  <a:txBody>
                    <a:bodyPr/>
                    <a:lstStyle/>
                    <a:p>
                      <a:r>
                        <a:rPr lang="en-US" sz="1200" b="0" dirty="0" err="1">
                          <a:ln>
                            <a:noFill/>
                          </a:ln>
                          <a:solidFill>
                            <a:schemeClr val="tx1"/>
                          </a:solidFill>
                        </a:rPr>
                        <a:t>snb</a:t>
                      </a:r>
                      <a:endParaRPr lang="en-US" sz="1200" b="0" dirty="0">
                        <a:ln>
                          <a:noFill/>
                        </a:ln>
                        <a:solidFill>
                          <a:schemeClr val="tx1"/>
                        </a:solidFill>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0" dirty="0">
                          <a:ln>
                            <a:noFill/>
                          </a:ln>
                          <a:solidFill>
                            <a:schemeClr val="tx1"/>
                          </a:solidFill>
                        </a:rPr>
                        <a:t>“Sandy Bridge”</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0" dirty="0">
                          <a:ln>
                            <a:noFill/>
                          </a:ln>
                          <a:solidFill>
                            <a:schemeClr val="tx1"/>
                          </a:solidFill>
                        </a:rPr>
                        <a:t>Xeon e5-2690</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0" dirty="0">
                          <a:ln>
                            <a:noFill/>
                          </a:ln>
                          <a:solidFill>
                            <a:schemeClr val="tx1"/>
                          </a:solidFill>
                        </a:rPr>
                        <a:t>AVX</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0" dirty="0">
                          <a:ln>
                            <a:noFill/>
                          </a:ln>
                          <a:solidFill>
                            <a:schemeClr val="tx1"/>
                          </a:solidFill>
                        </a:rPr>
                        <a:t>32</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231742506"/>
                  </a:ext>
                </a:extLst>
              </a:tr>
              <a:tr h="366959">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err="1">
                          <a:ln>
                            <a:noFill/>
                          </a:ln>
                          <a:solidFill>
                            <a:schemeClr val="tx1"/>
                          </a:solidFill>
                        </a:rPr>
                        <a:t>ivb</a:t>
                      </a:r>
                      <a:endParaRPr lang="en-US" sz="1200" dirty="0">
                        <a:ln>
                          <a:noFill/>
                        </a:ln>
                        <a:solidFill>
                          <a:schemeClr val="tx1"/>
                        </a:solidFill>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ln>
                            <a:noFill/>
                          </a:ln>
                          <a:solidFill>
                            <a:schemeClr val="tx1"/>
                          </a:solidFill>
                        </a:rPr>
                        <a:t>“Ivy Bridge” </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ln>
                            <a:noFill/>
                          </a:ln>
                          <a:solidFill>
                            <a:schemeClr val="tx1"/>
                          </a:solidFill>
                        </a:rPr>
                        <a:t>Xeon e5-2697v2</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ln>
                            <a:noFill/>
                          </a:ln>
                          <a:solidFill>
                            <a:schemeClr val="tx1"/>
                          </a:solidFill>
                        </a:rPr>
                        <a:t>AVX</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ln>
                            <a:noFill/>
                          </a:ln>
                          <a:solidFill>
                            <a:schemeClr val="tx1"/>
                          </a:solidFill>
                        </a:rPr>
                        <a:t>48</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81042640"/>
                  </a:ext>
                </a:extLst>
              </a:tr>
              <a:tr h="366959">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err="1">
                          <a:ln>
                            <a:noFill/>
                          </a:ln>
                          <a:solidFill>
                            <a:schemeClr val="tx1"/>
                          </a:solidFill>
                        </a:rPr>
                        <a:t>hsw</a:t>
                      </a:r>
                      <a:endParaRPr lang="en-US" sz="1200" dirty="0">
                        <a:ln>
                          <a:noFill/>
                        </a:ln>
                        <a:solidFill>
                          <a:schemeClr val="tx1"/>
                        </a:solidFill>
                      </a:endParaRP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ln>
                            <a:noFill/>
                          </a:ln>
                          <a:solidFill>
                            <a:schemeClr val="tx1"/>
                          </a:solidFill>
                        </a:rPr>
                        <a:t>“Haswell”</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ln>
                            <a:noFill/>
                          </a:ln>
                          <a:solidFill>
                            <a:schemeClr val="tx1"/>
                          </a:solidFill>
                        </a:rPr>
                        <a:t>Xeon e5-2697v3</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ln>
                            <a:noFill/>
                          </a:ln>
                          <a:solidFill>
                            <a:schemeClr val="tx1"/>
                          </a:solidFill>
                        </a:rPr>
                        <a:t>AVX2</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ln>
                            <a:noFill/>
                          </a:ln>
                          <a:solidFill>
                            <a:schemeClr val="tx1"/>
                          </a:solidFill>
                        </a:rPr>
                        <a:t>56</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26210200"/>
                  </a:ext>
                </a:extLst>
              </a:tr>
            </a:tbl>
          </a:graphicData>
        </a:graphic>
      </p:graphicFrame>
      <p:graphicFrame>
        <p:nvGraphicFramePr>
          <p:cNvPr id="8" name="Table 7">
            <a:extLst>
              <a:ext uri="{FF2B5EF4-FFF2-40B4-BE49-F238E27FC236}">
                <a16:creationId xmlns:a16="http://schemas.microsoft.com/office/drawing/2014/main" id="{3840CF72-D6B0-46EF-A623-6CCA54E8FD93}"/>
              </a:ext>
            </a:extLst>
          </p:cNvPr>
          <p:cNvGraphicFramePr>
            <a:graphicFrameLocks noGrp="1"/>
          </p:cNvGraphicFramePr>
          <p:nvPr>
            <p:extLst>
              <p:ext uri="{D42A27DB-BD31-4B8C-83A1-F6EECF244321}">
                <p14:modId xmlns:p14="http://schemas.microsoft.com/office/powerpoint/2010/main" val="3377736668"/>
              </p:ext>
            </p:extLst>
          </p:nvPr>
        </p:nvGraphicFramePr>
        <p:xfrm>
          <a:off x="7092042" y="5244094"/>
          <a:ext cx="4737463" cy="1100877"/>
        </p:xfrm>
        <a:graphic>
          <a:graphicData uri="http://schemas.openxmlformats.org/drawingml/2006/table">
            <a:tbl>
              <a:tblPr firstRow="1" bandRow="1">
                <a:tableStyleId>{5C22544A-7EE6-4342-B048-85BDC9FD1C3A}</a:tableStyleId>
              </a:tblPr>
              <a:tblGrid>
                <a:gridCol w="724738">
                  <a:extLst>
                    <a:ext uri="{9D8B030D-6E8A-4147-A177-3AD203B41FA5}">
                      <a16:colId xmlns:a16="http://schemas.microsoft.com/office/drawing/2014/main" val="3088612685"/>
                    </a:ext>
                  </a:extLst>
                </a:gridCol>
                <a:gridCol w="1492682">
                  <a:extLst>
                    <a:ext uri="{9D8B030D-6E8A-4147-A177-3AD203B41FA5}">
                      <a16:colId xmlns:a16="http://schemas.microsoft.com/office/drawing/2014/main" val="3878609689"/>
                    </a:ext>
                  </a:extLst>
                </a:gridCol>
                <a:gridCol w="1246414">
                  <a:extLst>
                    <a:ext uri="{9D8B030D-6E8A-4147-A177-3AD203B41FA5}">
                      <a16:colId xmlns:a16="http://schemas.microsoft.com/office/drawing/2014/main" val="201529746"/>
                    </a:ext>
                  </a:extLst>
                </a:gridCol>
                <a:gridCol w="794657">
                  <a:extLst>
                    <a:ext uri="{9D8B030D-6E8A-4147-A177-3AD203B41FA5}">
                      <a16:colId xmlns:a16="http://schemas.microsoft.com/office/drawing/2014/main" val="1478321758"/>
                    </a:ext>
                  </a:extLst>
                </a:gridCol>
                <a:gridCol w="478972">
                  <a:extLst>
                    <a:ext uri="{9D8B030D-6E8A-4147-A177-3AD203B41FA5}">
                      <a16:colId xmlns:a16="http://schemas.microsoft.com/office/drawing/2014/main" val="3778678069"/>
                    </a:ext>
                  </a:extLst>
                </a:gridCol>
              </a:tblGrid>
              <a:tr h="366959">
                <a:tc>
                  <a:txBody>
                    <a:bodyPr/>
                    <a:lstStyle/>
                    <a:p>
                      <a:r>
                        <a:rPr lang="en-US" sz="1200" b="0" dirty="0" err="1">
                          <a:solidFill>
                            <a:schemeClr val="tx1"/>
                          </a:solidFill>
                        </a:rPr>
                        <a:t>bdw</a:t>
                      </a:r>
                      <a:endParaRPr lang="en-US" sz="1200" b="0" dirty="0">
                        <a:solidFill>
                          <a:schemeClr val="tx1"/>
                        </a:solidFill>
                      </a:endParaRP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0" dirty="0">
                          <a:solidFill>
                            <a:schemeClr val="tx1"/>
                          </a:solidFill>
                        </a:rPr>
                        <a:t>“Broadwell”</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0" dirty="0">
                          <a:solidFill>
                            <a:schemeClr val="tx1"/>
                          </a:solidFill>
                        </a:rPr>
                        <a:t>Xeon e5-2699v4</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0" dirty="0">
                          <a:solidFill>
                            <a:schemeClr val="tx1"/>
                          </a:solidFill>
                        </a:rPr>
                        <a:t>AVX2</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b="0" dirty="0">
                          <a:solidFill>
                            <a:schemeClr val="tx1"/>
                          </a:solidFill>
                        </a:rPr>
                        <a:t>88</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049478678"/>
                  </a:ext>
                </a:extLst>
              </a:tr>
              <a:tr h="366959">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solidFill>
                            <a:schemeClr val="tx1"/>
                          </a:solidFill>
                        </a:rPr>
                        <a:t>knl7210</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solidFill>
                            <a:schemeClr val="tx1"/>
                          </a:solidFill>
                        </a:rPr>
                        <a:t>DAP workstation</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solidFill>
                            <a:schemeClr val="tx1"/>
                          </a:solidFill>
                        </a:rPr>
                        <a:t>Xeon Phi 7210</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solidFill>
                            <a:schemeClr val="tx1"/>
                          </a:solidFill>
                        </a:rPr>
                        <a:t>AVX512</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solidFill>
                            <a:schemeClr val="tx1"/>
                          </a:solidFill>
                        </a:rPr>
                        <a:t>256</a:t>
                      </a:r>
                    </a:p>
                  </a:txBody>
                  <a:tcPr marT="0" marB="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776519639"/>
                  </a:ext>
                </a:extLst>
              </a:tr>
              <a:tr h="366959">
                <a:tc>
                  <a:txBody>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200" dirty="0">
                          <a:solidFill>
                            <a:schemeClr val="tx1"/>
                          </a:solidFill>
                        </a:rPr>
                        <a:t>knl7250</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solidFill>
                            <a:schemeClr val="tx1"/>
                          </a:solidFill>
                        </a:rPr>
                        <a:t>Colfax Cluster </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solidFill>
                            <a:schemeClr val="tx1"/>
                          </a:solidFill>
                        </a:rPr>
                        <a:t>Xeon Phi 7250</a:t>
                      </a:r>
                    </a:p>
                  </a:txBody>
                  <a:tcPr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solidFill>
                            <a:schemeClr val="tx1"/>
                          </a:solidFill>
                        </a:rPr>
                        <a:t>AVX512</a:t>
                      </a:r>
                    </a:p>
                  </a:txBody>
                  <a:tcPr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accent1">
                        <a:lumMod val="20000"/>
                        <a:lumOff val="80000"/>
                      </a:schemeClr>
                    </a:solidFill>
                  </a:tcPr>
                </a:tc>
                <a:tc>
                  <a:txBody>
                    <a:bodyPr/>
                    <a:lstStyle/>
                    <a:p>
                      <a:r>
                        <a:rPr lang="en-US" sz="1200" dirty="0">
                          <a:solidFill>
                            <a:schemeClr val="tx1"/>
                          </a:solidFill>
                        </a:rPr>
                        <a:t>272</a:t>
                      </a:r>
                    </a:p>
                  </a:txBody>
                  <a:tcPr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819234295"/>
                  </a:ext>
                </a:extLst>
              </a:tr>
            </a:tbl>
          </a:graphicData>
        </a:graphic>
      </p:graphicFrame>
      <p:sp>
        <p:nvSpPr>
          <p:cNvPr id="4" name="Date Placeholder 3">
            <a:extLst>
              <a:ext uri="{FF2B5EF4-FFF2-40B4-BE49-F238E27FC236}">
                <a16:creationId xmlns:a16="http://schemas.microsoft.com/office/drawing/2014/main" id="{4F5B8E35-C342-4752-9134-8A5EEADD364C}"/>
              </a:ext>
            </a:extLst>
          </p:cNvPr>
          <p:cNvSpPr>
            <a:spLocks noGrp="1"/>
          </p:cNvSpPr>
          <p:nvPr>
            <p:ph type="dt" sz="half" idx="10"/>
          </p:nvPr>
        </p:nvSpPr>
        <p:spPr/>
        <p:txBody>
          <a:bodyPr/>
          <a:lstStyle/>
          <a:p>
            <a:r>
              <a:rPr lang="en-US" dirty="0">
                <a:latin typeface="+mn-lt"/>
              </a:rPr>
              <a:t>mc2-series-004</a:t>
            </a:r>
          </a:p>
        </p:txBody>
      </p:sp>
      <p:sp>
        <p:nvSpPr>
          <p:cNvPr id="9" name="Footer Placeholder 8">
            <a:extLst>
              <a:ext uri="{FF2B5EF4-FFF2-40B4-BE49-F238E27FC236}">
                <a16:creationId xmlns:a16="http://schemas.microsoft.com/office/drawing/2014/main" id="{94E79C64-3FB1-4A14-BB03-826314ABC02C}"/>
              </a:ext>
            </a:extLst>
          </p:cNvPr>
          <p:cNvSpPr>
            <a:spLocks noGrp="1"/>
          </p:cNvSpPr>
          <p:nvPr>
            <p:ph type="ftr" sz="quarter" idx="11"/>
          </p:nvPr>
        </p:nvSpPr>
        <p:spPr/>
        <p:txBody>
          <a:bodyPr/>
          <a:lstStyle/>
          <a:p>
            <a:r>
              <a:rPr lang="en-US" dirty="0">
                <a:latin typeface="+mn-lt"/>
              </a:rPr>
              <a:t>2. </a:t>
            </a:r>
            <a:r>
              <a:rPr lang="en-US" dirty="0" err="1">
                <a:latin typeface="+mn-lt"/>
              </a:rPr>
              <a:t>Savitzky-Golay</a:t>
            </a:r>
            <a:r>
              <a:rPr lang="en-US" dirty="0">
                <a:latin typeface="+mn-lt"/>
              </a:rPr>
              <a:t> Filter</a:t>
            </a:r>
          </a:p>
        </p:txBody>
      </p:sp>
    </p:spTree>
    <p:extLst>
      <p:ext uri="{BB962C8B-B14F-4D97-AF65-F5344CB8AC3E}">
        <p14:creationId xmlns:p14="http://schemas.microsoft.com/office/powerpoint/2010/main" val="2265580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1AB85-ADA4-44D9-9DA3-487BF9478993}"/>
              </a:ext>
            </a:extLst>
          </p:cNvPr>
          <p:cNvSpPr>
            <a:spLocks noGrp="1"/>
          </p:cNvSpPr>
          <p:nvPr>
            <p:ph type="title"/>
          </p:nvPr>
        </p:nvSpPr>
        <p:spPr/>
        <p:txBody>
          <a:bodyPr/>
          <a:lstStyle/>
          <a:p>
            <a:r>
              <a:rPr lang="en-US" sz="3600" dirty="0">
                <a:latin typeface="+mn-lt"/>
              </a:rPr>
              <a:t>Intel Advisor Roofline Analysis</a:t>
            </a:r>
          </a:p>
        </p:txBody>
      </p:sp>
      <p:sp>
        <p:nvSpPr>
          <p:cNvPr id="2" name="Slide Number Placeholder 1">
            <a:extLst>
              <a:ext uri="{FF2B5EF4-FFF2-40B4-BE49-F238E27FC236}">
                <a16:creationId xmlns:a16="http://schemas.microsoft.com/office/drawing/2014/main" id="{16BB8B43-01E2-4333-B4F1-DB4A46BA961B}"/>
              </a:ext>
            </a:extLst>
          </p:cNvPr>
          <p:cNvSpPr>
            <a:spLocks noGrp="1"/>
          </p:cNvSpPr>
          <p:nvPr>
            <p:ph type="sldNum" sz="quarter" idx="12"/>
          </p:nvPr>
        </p:nvSpPr>
        <p:spPr/>
        <p:txBody>
          <a:bodyPr/>
          <a:lstStyle/>
          <a:p>
            <a:fld id="{93E8EC99-03FE-4616-8D00-1E98F5833C68}" type="slidenum">
              <a:rPr lang="en-US" smtClean="0">
                <a:latin typeface="+mn-lt"/>
              </a:rPr>
              <a:t>23</a:t>
            </a:fld>
            <a:endParaRPr lang="en-US" dirty="0">
              <a:latin typeface="+mn-lt"/>
            </a:endParaRPr>
          </a:p>
        </p:txBody>
      </p:sp>
      <p:sp>
        <p:nvSpPr>
          <p:cNvPr id="4" name="Date Placeholder 3">
            <a:extLst>
              <a:ext uri="{FF2B5EF4-FFF2-40B4-BE49-F238E27FC236}">
                <a16:creationId xmlns:a16="http://schemas.microsoft.com/office/drawing/2014/main" id="{728A66DD-7342-4980-BBEE-FF5290B5F930}"/>
              </a:ext>
            </a:extLst>
          </p:cNvPr>
          <p:cNvSpPr>
            <a:spLocks noGrp="1"/>
          </p:cNvSpPr>
          <p:nvPr>
            <p:ph type="dt" sz="half" idx="10"/>
          </p:nvPr>
        </p:nvSpPr>
        <p:spPr/>
        <p:txBody>
          <a:bodyPr/>
          <a:lstStyle/>
          <a:p>
            <a:r>
              <a:rPr lang="en-US" dirty="0">
                <a:latin typeface="+mn-lt"/>
              </a:rPr>
              <a:t>mc2-series-004</a:t>
            </a:r>
          </a:p>
        </p:txBody>
      </p:sp>
      <p:sp>
        <p:nvSpPr>
          <p:cNvPr id="5" name="Footer Placeholder 4">
            <a:extLst>
              <a:ext uri="{FF2B5EF4-FFF2-40B4-BE49-F238E27FC236}">
                <a16:creationId xmlns:a16="http://schemas.microsoft.com/office/drawing/2014/main" id="{E7B0D16A-C4BB-4861-9830-B5B5A927F06A}"/>
              </a:ext>
            </a:extLst>
          </p:cNvPr>
          <p:cNvSpPr>
            <a:spLocks noGrp="1"/>
          </p:cNvSpPr>
          <p:nvPr>
            <p:ph type="ftr" sz="quarter" idx="11"/>
          </p:nvPr>
        </p:nvSpPr>
        <p:spPr/>
        <p:txBody>
          <a:bodyPr/>
          <a:lstStyle/>
          <a:p>
            <a:r>
              <a:rPr lang="en-US" dirty="0">
                <a:latin typeface="+mn-lt"/>
              </a:rPr>
              <a:t>2. </a:t>
            </a:r>
            <a:r>
              <a:rPr lang="en-US" dirty="0" err="1">
                <a:latin typeface="+mn-lt"/>
              </a:rPr>
              <a:t>Savitzky-Golay</a:t>
            </a:r>
            <a:r>
              <a:rPr lang="en-US" dirty="0">
                <a:latin typeface="+mn-lt"/>
              </a:rPr>
              <a:t> Filter</a:t>
            </a:r>
          </a:p>
        </p:txBody>
      </p:sp>
      <p:pic>
        <p:nvPicPr>
          <p:cNvPr id="6" name="Content Placeholder 5">
            <a:extLst>
              <a:ext uri="{FF2B5EF4-FFF2-40B4-BE49-F238E27FC236}">
                <a16:creationId xmlns:a16="http://schemas.microsoft.com/office/drawing/2014/main" id="{A5353784-29C3-4E0B-8CE1-A0F6B2BFC40A}"/>
              </a:ext>
            </a:extLst>
          </p:cNvPr>
          <p:cNvPicPr>
            <a:picLocks noGrp="1" noChangeAspect="1"/>
          </p:cNvPicPr>
          <p:nvPr>
            <p:ph idx="1"/>
          </p:nvPr>
        </p:nvPicPr>
        <p:blipFill>
          <a:blip r:embed="rId3"/>
          <a:stretch>
            <a:fillRect/>
          </a:stretch>
        </p:blipFill>
        <p:spPr>
          <a:xfrm>
            <a:off x="1509772" y="1131368"/>
            <a:ext cx="9293470" cy="5227577"/>
          </a:xfrm>
          <a:prstGeom prst="rect">
            <a:avLst/>
          </a:prstGeom>
        </p:spPr>
      </p:pic>
      <p:sp>
        <p:nvSpPr>
          <p:cNvPr id="7" name="Oval 6">
            <a:extLst>
              <a:ext uri="{FF2B5EF4-FFF2-40B4-BE49-F238E27FC236}">
                <a16:creationId xmlns:a16="http://schemas.microsoft.com/office/drawing/2014/main" id="{220D0DD4-35D8-42BB-A95E-47B397BD24B5}"/>
              </a:ext>
            </a:extLst>
          </p:cNvPr>
          <p:cNvSpPr/>
          <p:nvPr/>
        </p:nvSpPr>
        <p:spPr>
          <a:xfrm>
            <a:off x="5589346" y="2997533"/>
            <a:ext cx="454173" cy="457200"/>
          </a:xfrm>
          <a:prstGeom prst="ellips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284E97AF-0196-41A6-A3F8-D35F75AED22F}"/>
              </a:ext>
            </a:extLst>
          </p:cNvPr>
          <p:cNvCxnSpPr>
            <a:cxnSpLocks/>
          </p:cNvCxnSpPr>
          <p:nvPr/>
        </p:nvCxnSpPr>
        <p:spPr>
          <a:xfrm flipH="1" flipV="1">
            <a:off x="5982962" y="3403264"/>
            <a:ext cx="835676" cy="827094"/>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0DA1406D-0C29-4F3B-B614-99683DD14EA5}"/>
              </a:ext>
            </a:extLst>
          </p:cNvPr>
          <p:cNvSpPr/>
          <p:nvPr/>
        </p:nvSpPr>
        <p:spPr>
          <a:xfrm>
            <a:off x="6770189" y="4123884"/>
            <a:ext cx="3905885" cy="1216824"/>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276354E1-14AE-4A30-848F-3E0A6AAF7287}"/>
              </a:ext>
            </a:extLst>
          </p:cNvPr>
          <p:cNvSpPr txBox="1"/>
          <p:nvPr/>
        </p:nvSpPr>
        <p:spPr>
          <a:xfrm>
            <a:off x="6915527" y="4171156"/>
            <a:ext cx="3693932" cy="1169551"/>
          </a:xfrm>
          <a:prstGeom prst="rect">
            <a:avLst/>
          </a:prstGeom>
          <a:noFill/>
        </p:spPr>
        <p:txBody>
          <a:bodyPr wrap="square" rtlCol="0">
            <a:spAutoFit/>
          </a:bodyPr>
          <a:lstStyle/>
          <a:p>
            <a:r>
              <a:rPr lang="en-US" sz="1400" dirty="0"/>
              <a:t>On KNL, performance limited by L1 cache bandwidth:  193 x 3   4-byte (SP) cache accesses of SG coefficients for each of 276 million points.(640 billion bytes must be transferred for SG coefficients)</a:t>
            </a:r>
          </a:p>
        </p:txBody>
      </p:sp>
    </p:spTree>
    <p:extLst>
      <p:ext uri="{BB962C8B-B14F-4D97-AF65-F5344CB8AC3E}">
        <p14:creationId xmlns:p14="http://schemas.microsoft.com/office/powerpoint/2010/main" val="3566499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74AD01-B3B0-4FF7-9AC4-0015F2FC7E85}"/>
              </a:ext>
            </a:extLst>
          </p:cNvPr>
          <p:cNvPicPr>
            <a:picLocks noChangeAspect="1"/>
          </p:cNvPicPr>
          <p:nvPr/>
        </p:nvPicPr>
        <p:blipFill>
          <a:blip r:embed="rId3"/>
          <a:stretch>
            <a:fillRect/>
          </a:stretch>
        </p:blipFill>
        <p:spPr>
          <a:xfrm>
            <a:off x="417839" y="977315"/>
            <a:ext cx="8872880" cy="5381826"/>
          </a:xfrm>
          <a:prstGeom prst="rect">
            <a:avLst/>
          </a:prstGeom>
          <a:noFill/>
          <a:ln>
            <a:noFill/>
          </a:ln>
        </p:spPr>
      </p:pic>
      <p:sp>
        <p:nvSpPr>
          <p:cNvPr id="9" name="Oval 8">
            <a:extLst>
              <a:ext uri="{FF2B5EF4-FFF2-40B4-BE49-F238E27FC236}">
                <a16:creationId xmlns:a16="http://schemas.microsoft.com/office/drawing/2014/main" id="{0ACA2771-ED95-4B9D-A8D3-24C96D9F431B}"/>
              </a:ext>
            </a:extLst>
          </p:cNvPr>
          <p:cNvSpPr/>
          <p:nvPr/>
        </p:nvSpPr>
        <p:spPr>
          <a:xfrm>
            <a:off x="1816685" y="1223233"/>
            <a:ext cx="1138459" cy="35122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341A02FD-2F3D-4B10-A827-24FA09D5661C}"/>
              </a:ext>
            </a:extLst>
          </p:cNvPr>
          <p:cNvSpPr>
            <a:spLocks noGrp="1"/>
          </p:cNvSpPr>
          <p:nvPr>
            <p:ph type="title"/>
          </p:nvPr>
        </p:nvSpPr>
        <p:spPr/>
        <p:txBody>
          <a:bodyPr/>
          <a:lstStyle/>
          <a:p>
            <a:r>
              <a:rPr lang="en-US" sz="3600" dirty="0">
                <a:latin typeface="+mn-lt"/>
              </a:rPr>
              <a:t>Welcome back to 2001?</a:t>
            </a:r>
          </a:p>
        </p:txBody>
      </p:sp>
      <p:sp>
        <p:nvSpPr>
          <p:cNvPr id="4" name="Date Placeholder 3">
            <a:extLst>
              <a:ext uri="{FF2B5EF4-FFF2-40B4-BE49-F238E27FC236}">
                <a16:creationId xmlns:a16="http://schemas.microsoft.com/office/drawing/2014/main" id="{ADC00957-FD25-482F-AA5D-DE6A61618B10}"/>
              </a:ext>
            </a:extLst>
          </p:cNvPr>
          <p:cNvSpPr>
            <a:spLocks noGrp="1"/>
          </p:cNvSpPr>
          <p:nvPr>
            <p:ph type="dt" sz="half" idx="10"/>
          </p:nvPr>
        </p:nvSpPr>
        <p:spPr/>
        <p:txBody>
          <a:bodyPr/>
          <a:lstStyle/>
          <a:p>
            <a:r>
              <a:rPr lang="en-US" dirty="0">
                <a:latin typeface="+mn-lt"/>
              </a:rPr>
              <a:t>mc2-series-004</a:t>
            </a:r>
          </a:p>
        </p:txBody>
      </p:sp>
      <p:sp>
        <p:nvSpPr>
          <p:cNvPr id="5" name="Footer Placeholder 4">
            <a:extLst>
              <a:ext uri="{FF2B5EF4-FFF2-40B4-BE49-F238E27FC236}">
                <a16:creationId xmlns:a16="http://schemas.microsoft.com/office/drawing/2014/main" id="{00F7B3D0-7010-4FF6-ACBC-50B8ACD44855}"/>
              </a:ext>
            </a:extLst>
          </p:cNvPr>
          <p:cNvSpPr>
            <a:spLocks noGrp="1"/>
          </p:cNvSpPr>
          <p:nvPr>
            <p:ph type="ftr" sz="quarter" idx="11"/>
          </p:nvPr>
        </p:nvSpPr>
        <p:spPr/>
        <p:txBody>
          <a:bodyPr/>
          <a:lstStyle/>
          <a:p>
            <a:r>
              <a:rPr lang="en-US" dirty="0">
                <a:latin typeface="+mn-lt"/>
              </a:rPr>
              <a:t>2. </a:t>
            </a:r>
            <a:r>
              <a:rPr lang="en-US" dirty="0" err="1">
                <a:latin typeface="+mn-lt"/>
              </a:rPr>
              <a:t>Savitzky-Golay</a:t>
            </a:r>
            <a:r>
              <a:rPr lang="en-US" dirty="0">
                <a:latin typeface="+mn-lt"/>
              </a:rPr>
              <a:t> Filter</a:t>
            </a:r>
          </a:p>
        </p:txBody>
      </p:sp>
      <p:sp>
        <p:nvSpPr>
          <p:cNvPr id="6" name="Slide Number Placeholder 5">
            <a:extLst>
              <a:ext uri="{FF2B5EF4-FFF2-40B4-BE49-F238E27FC236}">
                <a16:creationId xmlns:a16="http://schemas.microsoft.com/office/drawing/2014/main" id="{EB95539F-B247-4EC5-8F67-D20B9AFABC3B}"/>
              </a:ext>
            </a:extLst>
          </p:cNvPr>
          <p:cNvSpPr>
            <a:spLocks noGrp="1"/>
          </p:cNvSpPr>
          <p:nvPr>
            <p:ph type="sldNum" sz="quarter" idx="12"/>
          </p:nvPr>
        </p:nvSpPr>
        <p:spPr/>
        <p:txBody>
          <a:bodyPr/>
          <a:lstStyle/>
          <a:p>
            <a:fld id="{93E8EC99-03FE-4616-8D00-1E98F5833C68}" type="slidenum">
              <a:rPr lang="en-US" smtClean="0">
                <a:latin typeface="+mn-lt"/>
              </a:rPr>
              <a:t>24</a:t>
            </a:fld>
            <a:endParaRPr lang="en-US" dirty="0">
              <a:latin typeface="+mn-lt"/>
            </a:endParaRPr>
          </a:p>
        </p:txBody>
      </p:sp>
      <p:sp>
        <p:nvSpPr>
          <p:cNvPr id="10" name="Oval 9">
            <a:extLst>
              <a:ext uri="{FF2B5EF4-FFF2-40B4-BE49-F238E27FC236}">
                <a16:creationId xmlns:a16="http://schemas.microsoft.com/office/drawing/2014/main" id="{6CDEFAF4-AA25-4B52-AE06-A5D0459E4659}"/>
              </a:ext>
            </a:extLst>
          </p:cNvPr>
          <p:cNvSpPr/>
          <p:nvPr/>
        </p:nvSpPr>
        <p:spPr>
          <a:xfrm>
            <a:off x="3967440" y="5995801"/>
            <a:ext cx="961839" cy="314166"/>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BEEBCA10-2709-43AC-BCE7-0ECC72EF7377}"/>
              </a:ext>
            </a:extLst>
          </p:cNvPr>
          <p:cNvCxnSpPr>
            <a:stCxn id="10" idx="0"/>
            <a:endCxn id="9" idx="4"/>
          </p:cNvCxnSpPr>
          <p:nvPr/>
        </p:nvCxnSpPr>
        <p:spPr>
          <a:xfrm flipH="1" flipV="1">
            <a:off x="2385915" y="1574461"/>
            <a:ext cx="2062445" cy="4421340"/>
          </a:xfrm>
          <a:prstGeom prst="straightConnector1">
            <a:avLst/>
          </a:prstGeom>
          <a:ln w="25400">
            <a:solidFill>
              <a:schemeClr val="accent2">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1EBFC54-0F4C-4E01-87F4-44A6390125A7}"/>
              </a:ext>
            </a:extLst>
          </p:cNvPr>
          <p:cNvSpPr txBox="1"/>
          <p:nvPr/>
        </p:nvSpPr>
        <p:spPr>
          <a:xfrm>
            <a:off x="3417137" y="3483562"/>
            <a:ext cx="2044149" cy="369332"/>
          </a:xfrm>
          <a:prstGeom prst="rect">
            <a:avLst/>
          </a:prstGeom>
          <a:noFill/>
        </p:spPr>
        <p:txBody>
          <a:bodyPr wrap="none" rtlCol="0">
            <a:spAutoFit/>
          </a:bodyPr>
          <a:lstStyle/>
          <a:p>
            <a:r>
              <a:rPr lang="en-US" b="1" dirty="0">
                <a:solidFill>
                  <a:schemeClr val="accent2">
                    <a:lumMod val="75000"/>
                  </a:schemeClr>
                </a:solidFill>
              </a:rPr>
              <a:t>4000 times slower</a:t>
            </a:r>
          </a:p>
        </p:txBody>
      </p:sp>
      <p:sp>
        <p:nvSpPr>
          <p:cNvPr id="14" name="TextBox 13">
            <a:extLst>
              <a:ext uri="{FF2B5EF4-FFF2-40B4-BE49-F238E27FC236}">
                <a16:creationId xmlns:a16="http://schemas.microsoft.com/office/drawing/2014/main" id="{9733E98E-192B-4314-9AC7-A636AE40301C}"/>
              </a:ext>
            </a:extLst>
          </p:cNvPr>
          <p:cNvSpPr txBox="1"/>
          <p:nvPr/>
        </p:nvSpPr>
        <p:spPr>
          <a:xfrm>
            <a:off x="6098018" y="1574461"/>
            <a:ext cx="5425843" cy="1200329"/>
          </a:xfrm>
          <a:prstGeom prst="rect">
            <a:avLst/>
          </a:prstGeom>
          <a:noFill/>
        </p:spPr>
        <p:txBody>
          <a:bodyPr wrap="square" rtlCol="0">
            <a:spAutoFit/>
          </a:bodyPr>
          <a:lstStyle/>
          <a:p>
            <a:r>
              <a:rPr lang="en-US" dirty="0"/>
              <a:t>Time, in seconds, on Xeon Phi 7210 for SG filter, using double-precision (DP), to analyze 24-hour data set for different instruction  sets and compiler option settings, using Intel compiler.</a:t>
            </a:r>
          </a:p>
        </p:txBody>
      </p:sp>
    </p:spTree>
    <p:extLst>
      <p:ext uri="{BB962C8B-B14F-4D97-AF65-F5344CB8AC3E}">
        <p14:creationId xmlns:p14="http://schemas.microsoft.com/office/powerpoint/2010/main" val="2703340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z="3600" dirty="0">
                <a:latin typeface="+mn-lt"/>
              </a:rPr>
              <a:t>Compute-only code (“speed of light” code)</a:t>
            </a:r>
          </a:p>
        </p:txBody>
      </p:sp>
      <p:sp>
        <p:nvSpPr>
          <p:cNvPr id="11" name="Content Placeholder 10"/>
          <p:cNvSpPr>
            <a:spLocks noGrp="1"/>
          </p:cNvSpPr>
          <p:nvPr>
            <p:ph sz="half" idx="1"/>
          </p:nvPr>
        </p:nvSpPr>
        <p:spPr>
          <a:xfrm>
            <a:off x="552347" y="1171683"/>
            <a:ext cx="4929215" cy="5171059"/>
          </a:xfrm>
        </p:spPr>
        <p:txBody>
          <a:bodyPr>
            <a:normAutofit/>
          </a:bodyPr>
          <a:lstStyle/>
          <a:p>
            <a:pPr marL="0" indent="0">
              <a:buNone/>
            </a:pPr>
            <a:r>
              <a:rPr lang="en-US" sz="2400" dirty="0"/>
              <a:t>No memory accesses whatsoever.</a:t>
            </a:r>
          </a:p>
          <a:p>
            <a:pPr marL="0" indent="0">
              <a:buNone/>
            </a:pPr>
            <a:endParaRPr lang="en-US" sz="2400" dirty="0"/>
          </a:p>
          <a:p>
            <a:pPr marL="0" indent="0">
              <a:buNone/>
            </a:pPr>
            <a:r>
              <a:rPr lang="en-US" sz="2400" dirty="0"/>
              <a:t>Registers and VPU only.   Fused multiply-add (FMA) instructions only.</a:t>
            </a:r>
          </a:p>
          <a:p>
            <a:pPr marL="0" indent="0">
              <a:buNone/>
            </a:pPr>
            <a:endParaRPr lang="en-US" sz="2400" dirty="0"/>
          </a:p>
          <a:p>
            <a:pPr marL="0" indent="0">
              <a:buNone/>
            </a:pPr>
            <a:r>
              <a:rPr lang="en-US" sz="2400" dirty="0"/>
              <a:t>How to verify</a:t>
            </a:r>
          </a:p>
          <a:p>
            <a:pPr marL="0" indent="0">
              <a:buNone/>
            </a:pPr>
            <a:endParaRPr lang="en-US" sz="2400" dirty="0"/>
          </a:p>
          <a:p>
            <a:pPr marL="0" indent="0">
              <a:buNone/>
            </a:pPr>
            <a:r>
              <a:rPr lang="en-US" sz="2400" dirty="0"/>
              <a:t>3+ TFLOP/s DP</a:t>
            </a:r>
          </a:p>
          <a:p>
            <a:pPr marL="0" indent="0">
              <a:buNone/>
            </a:pPr>
            <a:r>
              <a:rPr lang="en-US" sz="2400" dirty="0"/>
              <a:t>6+ TFLOP/s SP</a:t>
            </a:r>
          </a:p>
          <a:p>
            <a:pPr marL="0" indent="0">
              <a:buNone/>
            </a:pPr>
            <a:endParaRPr lang="en-US" sz="2400" dirty="0"/>
          </a:p>
          <a:p>
            <a:pPr marL="0" indent="0">
              <a:buNone/>
            </a:pPr>
            <a:r>
              <a:rPr lang="en-US" sz="2400" dirty="0"/>
              <a:t>stated in various places?</a:t>
            </a:r>
          </a:p>
        </p:txBody>
      </p:sp>
      <p:pic>
        <p:nvPicPr>
          <p:cNvPr id="14" name="Content Placeholder 1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00636" y="2269940"/>
            <a:ext cx="5524500" cy="3048000"/>
          </a:xfrm>
        </p:spPr>
      </p:pic>
      <p:sp>
        <p:nvSpPr>
          <p:cNvPr id="2" name="Slide Number Placeholder 1">
            <a:extLst>
              <a:ext uri="{FF2B5EF4-FFF2-40B4-BE49-F238E27FC236}">
                <a16:creationId xmlns:a16="http://schemas.microsoft.com/office/drawing/2014/main" id="{94A4AE6F-2BCD-4EA1-B7D8-D7F89F1C9A2E}"/>
              </a:ext>
            </a:extLst>
          </p:cNvPr>
          <p:cNvSpPr>
            <a:spLocks noGrp="1"/>
          </p:cNvSpPr>
          <p:nvPr>
            <p:ph type="sldNum" sz="quarter" idx="12"/>
          </p:nvPr>
        </p:nvSpPr>
        <p:spPr/>
        <p:txBody>
          <a:bodyPr/>
          <a:lstStyle/>
          <a:p>
            <a:fld id="{93E8EC99-03FE-4616-8D00-1E98F5833C68}" type="slidenum">
              <a:rPr lang="en-US" smtClean="0">
                <a:latin typeface="+mn-lt"/>
              </a:rPr>
              <a:t>25</a:t>
            </a:fld>
            <a:endParaRPr lang="en-US" dirty="0">
              <a:latin typeface="+mn-lt"/>
            </a:endParaRPr>
          </a:p>
        </p:txBody>
      </p:sp>
      <p:sp>
        <p:nvSpPr>
          <p:cNvPr id="3" name="Oval 2">
            <a:extLst>
              <a:ext uri="{FF2B5EF4-FFF2-40B4-BE49-F238E27FC236}">
                <a16:creationId xmlns:a16="http://schemas.microsoft.com/office/drawing/2014/main" id="{103D8685-502A-4E2A-9E64-D9F046B8A835}"/>
              </a:ext>
            </a:extLst>
          </p:cNvPr>
          <p:cNvSpPr/>
          <p:nvPr/>
        </p:nvSpPr>
        <p:spPr>
          <a:xfrm>
            <a:off x="8983051" y="4215912"/>
            <a:ext cx="2580541" cy="391259"/>
          </a:xfrm>
          <a:prstGeom prst="ellipse">
            <a:avLst/>
          </a:prstGeom>
          <a:noFill/>
          <a:ln w="28575">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4" name="Date Placeholder 3">
            <a:extLst>
              <a:ext uri="{FF2B5EF4-FFF2-40B4-BE49-F238E27FC236}">
                <a16:creationId xmlns:a16="http://schemas.microsoft.com/office/drawing/2014/main" id="{AF04D06A-17E8-4538-8563-5EDCFAC188FC}"/>
              </a:ext>
            </a:extLst>
          </p:cNvPr>
          <p:cNvSpPr>
            <a:spLocks noGrp="1"/>
          </p:cNvSpPr>
          <p:nvPr>
            <p:ph type="dt" sz="half" idx="10"/>
          </p:nvPr>
        </p:nvSpPr>
        <p:spPr/>
        <p:txBody>
          <a:bodyPr/>
          <a:lstStyle/>
          <a:p>
            <a:r>
              <a:rPr lang="en-US" dirty="0">
                <a:latin typeface="+mn-lt"/>
              </a:rPr>
              <a:t>mc2-series-004</a:t>
            </a:r>
          </a:p>
        </p:txBody>
      </p:sp>
      <p:sp>
        <p:nvSpPr>
          <p:cNvPr id="5" name="Footer Placeholder 4">
            <a:extLst>
              <a:ext uri="{FF2B5EF4-FFF2-40B4-BE49-F238E27FC236}">
                <a16:creationId xmlns:a16="http://schemas.microsoft.com/office/drawing/2014/main" id="{9D672622-CA48-420C-A2B8-077A9A4094D5}"/>
              </a:ext>
            </a:extLst>
          </p:cNvPr>
          <p:cNvSpPr>
            <a:spLocks noGrp="1"/>
          </p:cNvSpPr>
          <p:nvPr>
            <p:ph type="ftr" sz="quarter" idx="11"/>
          </p:nvPr>
        </p:nvSpPr>
        <p:spPr/>
        <p:txBody>
          <a:bodyPr/>
          <a:lstStyle/>
          <a:p>
            <a:r>
              <a:rPr lang="en-US" dirty="0">
                <a:latin typeface="+mn-lt"/>
              </a:rPr>
              <a:t>3. Compute-only Code</a:t>
            </a:r>
          </a:p>
        </p:txBody>
      </p:sp>
    </p:spTree>
    <p:extLst>
      <p:ext uri="{BB962C8B-B14F-4D97-AF65-F5344CB8AC3E}">
        <p14:creationId xmlns:p14="http://schemas.microsoft.com/office/powerpoint/2010/main" val="1466278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F9C7A-FC26-4A2B-B18D-1FB83456D111}"/>
              </a:ext>
            </a:extLst>
          </p:cNvPr>
          <p:cNvSpPr>
            <a:spLocks noGrp="1"/>
          </p:cNvSpPr>
          <p:nvPr>
            <p:ph type="title"/>
          </p:nvPr>
        </p:nvSpPr>
        <p:spPr/>
        <p:txBody>
          <a:bodyPr/>
          <a:lstStyle/>
          <a:p>
            <a:r>
              <a:rPr lang="en-US" sz="3600" dirty="0">
                <a:latin typeface="+mn-lt"/>
              </a:rPr>
              <a:t>Compute-only (“speed of light”) code expectations</a:t>
            </a:r>
          </a:p>
        </p:txBody>
      </p:sp>
      <p:sp>
        <p:nvSpPr>
          <p:cNvPr id="3" name="Content Placeholder 2">
            <a:extLst>
              <a:ext uri="{FF2B5EF4-FFF2-40B4-BE49-F238E27FC236}">
                <a16:creationId xmlns:a16="http://schemas.microsoft.com/office/drawing/2014/main" id="{DC9091FE-7CF4-4051-B541-024F08712EBD}"/>
              </a:ext>
            </a:extLst>
          </p:cNvPr>
          <p:cNvSpPr>
            <a:spLocks noGrp="1"/>
          </p:cNvSpPr>
          <p:nvPr>
            <p:ph idx="1"/>
          </p:nvPr>
        </p:nvSpPr>
        <p:spPr/>
        <p:txBody>
          <a:bodyPr/>
          <a:lstStyle/>
          <a:p>
            <a:pPr marL="0" indent="0">
              <a:buNone/>
            </a:pPr>
            <a:r>
              <a:rPr lang="en-US" sz="2400" dirty="0"/>
              <a:t>(128 threads on 64-core Xeon Phi 7210 DAP workstation, nominal 1.3 GHz* clock)</a:t>
            </a:r>
          </a:p>
          <a:p>
            <a:pPr marL="0" indent="0">
              <a:buNone/>
            </a:pPr>
            <a:endParaRPr lang="en-US" sz="2400" dirty="0"/>
          </a:p>
          <a:p>
            <a:pPr marL="0" indent="0">
              <a:buNone/>
            </a:pPr>
            <a:r>
              <a:rPr lang="en-US" sz="2400" dirty="0"/>
              <a:t>SP:  4.51 TFLOP/s  =   (64 core)</a:t>
            </a:r>
            <a:r>
              <a:rPr lang="en-US" sz="2400" dirty="0">
                <a:sym typeface="Symbol" panose="05050102010706020507" pitchFamily="18" charset="2"/>
              </a:rPr>
              <a:t>(2 VPU/core)(2 FLOP/FMA)</a:t>
            </a:r>
          </a:p>
          <a:p>
            <a:pPr marL="0" indent="0">
              <a:buNone/>
            </a:pPr>
            <a:r>
              <a:rPr lang="en-US" sz="2400" dirty="0">
                <a:sym typeface="Symbol" panose="05050102010706020507" pitchFamily="18" charset="2"/>
              </a:rPr>
              <a:t>			    (16 SP operands/vector)(</a:t>
            </a:r>
            <a:r>
              <a:rPr lang="en-US" sz="2400" strike="sngStrike" dirty="0">
                <a:solidFill>
                  <a:srgbClr val="FF0000"/>
                </a:solidFill>
                <a:sym typeface="Symbol" panose="05050102010706020507" pitchFamily="18" charset="2"/>
              </a:rPr>
              <a:t>1.3</a:t>
            </a:r>
            <a:r>
              <a:rPr lang="en-US" sz="2400" dirty="0">
                <a:sym typeface="Symbol" panose="05050102010706020507" pitchFamily="18" charset="2"/>
              </a:rPr>
              <a:t> 1.110</a:t>
            </a:r>
            <a:r>
              <a:rPr lang="en-US" sz="2400" baseline="30000" dirty="0">
                <a:sym typeface="Symbol" panose="05050102010706020507" pitchFamily="18" charset="2"/>
              </a:rPr>
              <a:t>9</a:t>
            </a:r>
            <a:r>
              <a:rPr lang="en-US" sz="2400" dirty="0">
                <a:sym typeface="Symbol" panose="05050102010706020507" pitchFamily="18" charset="2"/>
              </a:rPr>
              <a:t> clock/s)</a:t>
            </a:r>
          </a:p>
          <a:p>
            <a:pPr marL="0" indent="0">
              <a:buNone/>
            </a:pPr>
            <a:endParaRPr lang="en-US" sz="2400" dirty="0">
              <a:sym typeface="Symbol" panose="05050102010706020507" pitchFamily="18" charset="2"/>
            </a:endParaRPr>
          </a:p>
          <a:p>
            <a:pPr marL="0" indent="0">
              <a:buNone/>
            </a:pPr>
            <a:r>
              <a:rPr lang="en-US" sz="2400" dirty="0"/>
              <a:t>DP:  2.25 TFLOP/s  =  (64 core)</a:t>
            </a:r>
            <a:r>
              <a:rPr lang="en-US" sz="2400" dirty="0">
                <a:sym typeface="Symbol" panose="05050102010706020507" pitchFamily="18" charset="2"/>
              </a:rPr>
              <a:t>(2 VPU/core)(2 FLOP/FMA)</a:t>
            </a:r>
          </a:p>
          <a:p>
            <a:pPr marL="0" indent="0">
              <a:buNone/>
            </a:pPr>
            <a:r>
              <a:rPr lang="en-US" sz="2400" dirty="0">
                <a:sym typeface="Symbol" panose="05050102010706020507" pitchFamily="18" charset="2"/>
              </a:rPr>
              <a:t>			   (8 DP operands/vector)(</a:t>
            </a:r>
            <a:r>
              <a:rPr lang="en-US" sz="2400" strike="sngStrike" dirty="0">
                <a:solidFill>
                  <a:srgbClr val="FF0000"/>
                </a:solidFill>
                <a:sym typeface="Symbol" panose="05050102010706020507" pitchFamily="18" charset="2"/>
              </a:rPr>
              <a:t>1.3</a:t>
            </a:r>
            <a:r>
              <a:rPr lang="en-US" sz="2400" dirty="0">
                <a:sym typeface="Symbol" panose="05050102010706020507" pitchFamily="18" charset="2"/>
              </a:rPr>
              <a:t> 1.110</a:t>
            </a:r>
            <a:r>
              <a:rPr lang="en-US" sz="2400" baseline="30000" dirty="0">
                <a:sym typeface="Symbol" panose="05050102010706020507" pitchFamily="18" charset="2"/>
              </a:rPr>
              <a:t>9</a:t>
            </a:r>
            <a:r>
              <a:rPr lang="en-US" sz="2400" dirty="0">
                <a:sym typeface="Symbol" panose="05050102010706020507" pitchFamily="18" charset="2"/>
              </a:rPr>
              <a:t> clock/s)</a:t>
            </a:r>
          </a:p>
          <a:p>
            <a:pPr marL="0" indent="0">
              <a:buNone/>
            </a:pPr>
            <a:endParaRPr lang="en-US" sz="2400" dirty="0">
              <a:sym typeface="Symbol" panose="05050102010706020507" pitchFamily="18" charset="2"/>
            </a:endParaRPr>
          </a:p>
          <a:p>
            <a:pPr marL="0" indent="0">
              <a:buNone/>
            </a:pPr>
            <a:endParaRPr lang="en-US" sz="1800" dirty="0">
              <a:sym typeface="Symbol" panose="05050102010706020507" pitchFamily="18" charset="2"/>
            </a:endParaRPr>
          </a:p>
          <a:p>
            <a:pPr marL="0" indent="0">
              <a:buNone/>
            </a:pPr>
            <a:r>
              <a:rPr lang="en-US" sz="1800" dirty="0">
                <a:sym typeface="Symbol" panose="05050102010706020507" pitchFamily="18" charset="2"/>
              </a:rPr>
              <a:t>[*”Frequency listed is nominal (non-AVX) TDP frequency.  For all-tile turbo frequency, add 100 </a:t>
            </a:r>
            <a:r>
              <a:rPr lang="en-US" sz="1800" dirty="0" err="1">
                <a:sym typeface="Symbol" panose="05050102010706020507" pitchFamily="18" charset="2"/>
              </a:rPr>
              <a:t>MHz.</a:t>
            </a:r>
            <a:r>
              <a:rPr lang="en-US" sz="1800" dirty="0">
                <a:sym typeface="Symbol" panose="05050102010706020507" pitchFamily="18" charset="2"/>
              </a:rPr>
              <a:t>  For single-tile turbo frequency, add 200 </a:t>
            </a:r>
            <a:r>
              <a:rPr lang="en-US" sz="1800" dirty="0" err="1">
                <a:sym typeface="Symbol" panose="05050102010706020507" pitchFamily="18" charset="2"/>
              </a:rPr>
              <a:t>MHz.</a:t>
            </a:r>
            <a:r>
              <a:rPr lang="en-US" sz="1800" dirty="0">
                <a:sym typeface="Symbol" panose="05050102010706020507" pitchFamily="18" charset="2"/>
              </a:rPr>
              <a:t>  </a:t>
            </a:r>
            <a:r>
              <a:rPr lang="en-US" sz="1800" u="sng" dirty="0">
                <a:solidFill>
                  <a:srgbClr val="FF0000"/>
                </a:solidFill>
                <a:sym typeface="Symbol" panose="05050102010706020507" pitchFamily="18" charset="2"/>
              </a:rPr>
              <a:t>For high-AVX instruction frequency, subtract 200 </a:t>
            </a:r>
            <a:r>
              <a:rPr lang="en-US" sz="1800" u="sng" dirty="0" err="1">
                <a:solidFill>
                  <a:srgbClr val="FF0000"/>
                </a:solidFill>
                <a:sym typeface="Symbol" panose="05050102010706020507" pitchFamily="18" charset="2"/>
              </a:rPr>
              <a:t>MHz</a:t>
            </a:r>
            <a:r>
              <a:rPr lang="en-US" sz="1800" dirty="0" err="1">
                <a:sym typeface="Symbol" panose="05050102010706020507" pitchFamily="18" charset="2"/>
              </a:rPr>
              <a:t>.</a:t>
            </a:r>
            <a:r>
              <a:rPr lang="en-US" sz="1800" dirty="0">
                <a:sym typeface="Symbol" panose="05050102010706020507" pitchFamily="18" charset="2"/>
              </a:rPr>
              <a:t>”  Footnote 3, p. 4  Product Brief: Intel Xeon Phi Processor.  PDF online.]</a:t>
            </a:r>
          </a:p>
          <a:p>
            <a:pPr marL="0" indent="0">
              <a:buNone/>
            </a:pPr>
            <a:endParaRPr lang="en-US" sz="2400" dirty="0">
              <a:sym typeface="Symbol" panose="05050102010706020507" pitchFamily="18" charset="2"/>
            </a:endParaRPr>
          </a:p>
          <a:p>
            <a:pPr marL="0" indent="0">
              <a:buNone/>
            </a:pPr>
            <a:endParaRPr lang="en-US" dirty="0"/>
          </a:p>
        </p:txBody>
      </p:sp>
      <p:sp>
        <p:nvSpPr>
          <p:cNvPr id="4" name="Slide Number Placeholder 3">
            <a:extLst>
              <a:ext uri="{FF2B5EF4-FFF2-40B4-BE49-F238E27FC236}">
                <a16:creationId xmlns:a16="http://schemas.microsoft.com/office/drawing/2014/main" id="{7D87743A-04DA-42B8-83DD-14127B9AFAAC}"/>
              </a:ext>
            </a:extLst>
          </p:cNvPr>
          <p:cNvSpPr>
            <a:spLocks noGrp="1"/>
          </p:cNvSpPr>
          <p:nvPr>
            <p:ph type="sldNum" sz="quarter" idx="12"/>
          </p:nvPr>
        </p:nvSpPr>
        <p:spPr/>
        <p:txBody>
          <a:bodyPr/>
          <a:lstStyle/>
          <a:p>
            <a:fld id="{93E8EC99-03FE-4616-8D00-1E98F5833C68}" type="slidenum">
              <a:rPr lang="en-US" smtClean="0">
                <a:latin typeface="+mn-lt"/>
              </a:rPr>
              <a:t>26</a:t>
            </a:fld>
            <a:endParaRPr lang="en-US" dirty="0">
              <a:latin typeface="+mn-lt"/>
            </a:endParaRPr>
          </a:p>
        </p:txBody>
      </p:sp>
      <p:sp>
        <p:nvSpPr>
          <p:cNvPr id="5" name="Date Placeholder 4">
            <a:extLst>
              <a:ext uri="{FF2B5EF4-FFF2-40B4-BE49-F238E27FC236}">
                <a16:creationId xmlns:a16="http://schemas.microsoft.com/office/drawing/2014/main" id="{D5BC018A-EE98-4ED9-A76F-84C675FC7DF8}"/>
              </a:ext>
            </a:extLst>
          </p:cNvPr>
          <p:cNvSpPr>
            <a:spLocks noGrp="1"/>
          </p:cNvSpPr>
          <p:nvPr>
            <p:ph type="dt" sz="half" idx="10"/>
          </p:nvPr>
        </p:nvSpPr>
        <p:spPr/>
        <p:txBody>
          <a:bodyPr/>
          <a:lstStyle/>
          <a:p>
            <a:r>
              <a:rPr lang="en-US" dirty="0">
                <a:latin typeface="+mn-lt"/>
              </a:rPr>
              <a:t>mc2-series-004</a:t>
            </a:r>
          </a:p>
        </p:txBody>
      </p:sp>
      <p:sp>
        <p:nvSpPr>
          <p:cNvPr id="6" name="Footer Placeholder 5">
            <a:extLst>
              <a:ext uri="{FF2B5EF4-FFF2-40B4-BE49-F238E27FC236}">
                <a16:creationId xmlns:a16="http://schemas.microsoft.com/office/drawing/2014/main" id="{63833589-7854-4A39-BC51-A94651651FBD}"/>
              </a:ext>
            </a:extLst>
          </p:cNvPr>
          <p:cNvSpPr>
            <a:spLocks noGrp="1"/>
          </p:cNvSpPr>
          <p:nvPr>
            <p:ph type="ftr" sz="quarter" idx="11"/>
          </p:nvPr>
        </p:nvSpPr>
        <p:spPr/>
        <p:txBody>
          <a:bodyPr/>
          <a:lstStyle/>
          <a:p>
            <a:r>
              <a:rPr lang="en-US" dirty="0">
                <a:latin typeface="+mn-lt"/>
              </a:rPr>
              <a:t>3.  Compute-only Code</a:t>
            </a:r>
          </a:p>
        </p:txBody>
      </p:sp>
    </p:spTree>
    <p:extLst>
      <p:ext uri="{BB962C8B-B14F-4D97-AF65-F5344CB8AC3E}">
        <p14:creationId xmlns:p14="http://schemas.microsoft.com/office/powerpoint/2010/main" val="3608797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14E0321-4860-4C4A-9AE6-0F95D405B59B}"/>
              </a:ext>
            </a:extLst>
          </p:cNvPr>
          <p:cNvSpPr/>
          <p:nvPr/>
        </p:nvSpPr>
        <p:spPr>
          <a:xfrm>
            <a:off x="914400" y="2343529"/>
            <a:ext cx="4865077" cy="2711736"/>
          </a:xfrm>
          <a:prstGeom prst="roundRect">
            <a:avLst>
              <a:gd name="adj" fmla="val 589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6988F9-CE91-4C3C-AE73-B3EA9D4099FD}"/>
              </a:ext>
            </a:extLst>
          </p:cNvPr>
          <p:cNvSpPr>
            <a:spLocks noGrp="1"/>
          </p:cNvSpPr>
          <p:nvPr>
            <p:ph type="title"/>
          </p:nvPr>
        </p:nvSpPr>
        <p:spPr/>
        <p:txBody>
          <a:bodyPr/>
          <a:lstStyle/>
          <a:p>
            <a:r>
              <a:rPr lang="en-US" sz="3600" dirty="0">
                <a:latin typeface="+mn-lt"/>
              </a:rPr>
              <a:t>Assembly for compute-only code: 10 FMA’s in loop body</a:t>
            </a:r>
          </a:p>
        </p:txBody>
      </p:sp>
      <p:sp>
        <p:nvSpPr>
          <p:cNvPr id="3" name="Date Placeholder 2">
            <a:extLst>
              <a:ext uri="{FF2B5EF4-FFF2-40B4-BE49-F238E27FC236}">
                <a16:creationId xmlns:a16="http://schemas.microsoft.com/office/drawing/2014/main" id="{E0ED09CD-883B-4EE3-B7B5-3F75D09A4691}"/>
              </a:ext>
            </a:extLst>
          </p:cNvPr>
          <p:cNvSpPr>
            <a:spLocks noGrp="1"/>
          </p:cNvSpPr>
          <p:nvPr>
            <p:ph type="dt" sz="half" idx="10"/>
          </p:nvPr>
        </p:nvSpPr>
        <p:spPr/>
        <p:txBody>
          <a:bodyPr/>
          <a:lstStyle/>
          <a:p>
            <a:r>
              <a:rPr lang="en-US" dirty="0">
                <a:latin typeface="+mn-lt"/>
              </a:rPr>
              <a:t>mc2-series-004</a:t>
            </a:r>
          </a:p>
        </p:txBody>
      </p:sp>
      <p:sp>
        <p:nvSpPr>
          <p:cNvPr id="4" name="Footer Placeholder 3">
            <a:extLst>
              <a:ext uri="{FF2B5EF4-FFF2-40B4-BE49-F238E27FC236}">
                <a16:creationId xmlns:a16="http://schemas.microsoft.com/office/drawing/2014/main" id="{68390355-F3FD-4AAC-A688-87BD13EAC7C5}"/>
              </a:ext>
            </a:extLst>
          </p:cNvPr>
          <p:cNvSpPr>
            <a:spLocks noGrp="1"/>
          </p:cNvSpPr>
          <p:nvPr>
            <p:ph type="ftr" sz="quarter" idx="11"/>
          </p:nvPr>
        </p:nvSpPr>
        <p:spPr/>
        <p:txBody>
          <a:bodyPr/>
          <a:lstStyle/>
          <a:p>
            <a:r>
              <a:rPr lang="en-US" dirty="0">
                <a:latin typeface="+mn-lt"/>
              </a:rPr>
              <a:t>3. Compute-only Code</a:t>
            </a:r>
          </a:p>
        </p:txBody>
      </p:sp>
      <p:sp>
        <p:nvSpPr>
          <p:cNvPr id="5" name="Slide Number Placeholder 4">
            <a:extLst>
              <a:ext uri="{FF2B5EF4-FFF2-40B4-BE49-F238E27FC236}">
                <a16:creationId xmlns:a16="http://schemas.microsoft.com/office/drawing/2014/main" id="{9A0B390E-AD5D-4430-980A-4C9FEA4298CB}"/>
              </a:ext>
            </a:extLst>
          </p:cNvPr>
          <p:cNvSpPr>
            <a:spLocks noGrp="1"/>
          </p:cNvSpPr>
          <p:nvPr>
            <p:ph type="sldNum" sz="quarter" idx="12"/>
          </p:nvPr>
        </p:nvSpPr>
        <p:spPr/>
        <p:txBody>
          <a:bodyPr/>
          <a:lstStyle/>
          <a:p>
            <a:fld id="{93E8EC99-03FE-4616-8D00-1E98F5833C68}" type="slidenum">
              <a:rPr lang="en-US" smtClean="0">
                <a:latin typeface="+mn-lt"/>
              </a:rPr>
              <a:t>27</a:t>
            </a:fld>
            <a:endParaRPr lang="en-US" dirty="0">
              <a:latin typeface="+mn-lt"/>
            </a:endParaRPr>
          </a:p>
        </p:txBody>
      </p:sp>
      <p:sp>
        <p:nvSpPr>
          <p:cNvPr id="6" name="Rectangle 5">
            <a:extLst>
              <a:ext uri="{FF2B5EF4-FFF2-40B4-BE49-F238E27FC236}">
                <a16:creationId xmlns:a16="http://schemas.microsoft.com/office/drawing/2014/main" id="{4F981A19-136C-407A-8C46-284EC2039578}"/>
              </a:ext>
            </a:extLst>
          </p:cNvPr>
          <p:cNvSpPr/>
          <p:nvPr/>
        </p:nvSpPr>
        <p:spPr>
          <a:xfrm>
            <a:off x="1032118" y="1458479"/>
            <a:ext cx="10711542" cy="4247317"/>
          </a:xfrm>
          <a:prstGeom prst="rect">
            <a:avLst/>
          </a:prstGeom>
          <a:ln>
            <a:noFill/>
          </a:ln>
        </p:spPr>
        <p:txBody>
          <a:bodyPr wrap="square">
            <a:spAutoFit/>
          </a:bodyPr>
          <a:lstStyle/>
          <a:p>
            <a:r>
              <a:rPr lang="en-US" dirty="0">
                <a:solidFill>
                  <a:srgbClr val="000000"/>
                </a:solidFill>
                <a:latin typeface="Courier New" panose="02070309020205020404" pitchFamily="49" charset="0"/>
              </a:rPr>
              <a:t>..B1.260: # </a:t>
            </a:r>
            <a:r>
              <a:rPr lang="en-US" dirty="0" err="1">
                <a:solidFill>
                  <a:srgbClr val="000000"/>
                </a:solidFill>
                <a:latin typeface="Courier New" panose="02070309020205020404" pitchFamily="49" charset="0"/>
              </a:rPr>
              <a:t>Preds</a:t>
            </a:r>
            <a:r>
              <a:rPr lang="en-US" dirty="0">
                <a:solidFill>
                  <a:srgbClr val="000000"/>
                </a:solidFill>
                <a:latin typeface="Courier New" panose="02070309020205020404" pitchFamily="49" charset="0"/>
              </a:rPr>
              <a:t> ..B1.260 ..B1.259 </a:t>
            </a:r>
          </a:p>
          <a:p>
            <a:r>
              <a:rPr lang="en-US" dirty="0">
                <a:solidFill>
                  <a:srgbClr val="000000"/>
                </a:solidFill>
                <a:latin typeface="Courier New" panose="02070309020205020404" pitchFamily="49" charset="0"/>
              </a:rPr>
              <a:t># Execution count [1.00e+06] </a:t>
            </a:r>
          </a:p>
          <a:p>
            <a:r>
              <a:rPr lang="en-US" dirty="0" err="1">
                <a:solidFill>
                  <a:srgbClr val="000000"/>
                </a:solidFill>
                <a:latin typeface="Courier New" panose="02070309020205020404" pitchFamily="49" charset="0"/>
              </a:rPr>
              <a:t>addl</a:t>
            </a:r>
            <a:r>
              <a:rPr lang="en-US" dirty="0">
                <a:solidFill>
                  <a:srgbClr val="000000"/>
                </a:solidFill>
                <a:latin typeface="Courier New" panose="02070309020205020404" pitchFamily="49" charset="0"/>
              </a:rPr>
              <a:t> $1,    %</a:t>
            </a:r>
            <a:r>
              <a:rPr lang="en-US" dirty="0" err="1">
                <a:solidFill>
                  <a:srgbClr val="000000"/>
                </a:solidFill>
                <a:latin typeface="Courier New" panose="02070309020205020404" pitchFamily="49" charset="0"/>
              </a:rPr>
              <a:t>eax</a:t>
            </a:r>
            <a:r>
              <a:rPr lang="en-US" dirty="0">
                <a:solidFill>
                  <a:srgbClr val="000000"/>
                </a:solidFill>
                <a:latin typeface="Courier New" panose="02070309020205020404" pitchFamily="49" charset="0"/>
              </a:rPr>
              <a:t> 			 	#251.3 c1 </a:t>
            </a:r>
          </a:p>
          <a:p>
            <a:r>
              <a:rPr lang="en-US" dirty="0">
                <a:solidFill>
                  <a:srgbClr val="000000"/>
                </a:solidFill>
                <a:latin typeface="Courier New" panose="02070309020205020404" pitchFamily="49" charset="0"/>
              </a:rPr>
              <a:t>vfmadd213ps %zmm0, %zmm12, %zmm11  	#256.15 c1 </a:t>
            </a:r>
          </a:p>
          <a:p>
            <a:r>
              <a:rPr lang="en-US" dirty="0">
                <a:solidFill>
                  <a:srgbClr val="000000"/>
                </a:solidFill>
                <a:latin typeface="Courier New" panose="02070309020205020404" pitchFamily="49" charset="0"/>
              </a:rPr>
              <a:t>vfmadd213ps %zmm0, %zmm12, %zmm10 	#257.15 c1 </a:t>
            </a:r>
          </a:p>
          <a:p>
            <a:r>
              <a:rPr lang="en-US" dirty="0">
                <a:solidFill>
                  <a:srgbClr val="000000"/>
                </a:solidFill>
                <a:latin typeface="Courier New" panose="02070309020205020404" pitchFamily="49" charset="0"/>
              </a:rPr>
              <a:t>vfmadd213ps %zmm0, %zmm12, %zmm9   	#258.15 c7 </a:t>
            </a:r>
            <a:r>
              <a:rPr lang="en-US" dirty="0">
                <a:solidFill>
                  <a:srgbClr val="000000"/>
                </a:solidFill>
                <a:highlight>
                  <a:srgbClr val="C0C0C0"/>
                </a:highlight>
                <a:latin typeface="Courier New" panose="02070309020205020404" pitchFamily="49" charset="0"/>
              </a:rPr>
              <a:t>stall 2</a:t>
            </a:r>
            <a:r>
              <a:rPr lang="en-US" dirty="0">
                <a:solidFill>
                  <a:srgbClr val="000000"/>
                </a:solidFill>
                <a:latin typeface="Courier New" panose="02070309020205020404" pitchFamily="49" charset="0"/>
              </a:rPr>
              <a:t> </a:t>
            </a:r>
          </a:p>
          <a:p>
            <a:r>
              <a:rPr lang="en-US" dirty="0">
                <a:solidFill>
                  <a:srgbClr val="000000"/>
                </a:solidFill>
                <a:latin typeface="Courier New" panose="02070309020205020404" pitchFamily="49" charset="0"/>
              </a:rPr>
              <a:t>vfmadd213ps %zmm0, %zmm12, %zmm8   	#259.15 c7 </a:t>
            </a:r>
          </a:p>
          <a:p>
            <a:r>
              <a:rPr lang="en-US" dirty="0">
                <a:solidFill>
                  <a:srgbClr val="000000"/>
                </a:solidFill>
                <a:latin typeface="Courier New" panose="02070309020205020404" pitchFamily="49" charset="0"/>
              </a:rPr>
              <a:t>vfmadd213ps %zmm0, %zmm12, %zmm7   	#260.15 c13 </a:t>
            </a:r>
            <a:r>
              <a:rPr lang="en-US" dirty="0">
                <a:solidFill>
                  <a:srgbClr val="000000"/>
                </a:solidFill>
                <a:highlight>
                  <a:srgbClr val="C0C0C0"/>
                </a:highlight>
                <a:latin typeface="Courier New" panose="02070309020205020404" pitchFamily="49" charset="0"/>
              </a:rPr>
              <a:t>stall 2</a:t>
            </a:r>
            <a:r>
              <a:rPr lang="en-US" dirty="0">
                <a:solidFill>
                  <a:srgbClr val="000000"/>
                </a:solidFill>
                <a:latin typeface="Courier New" panose="02070309020205020404" pitchFamily="49" charset="0"/>
              </a:rPr>
              <a:t> </a:t>
            </a:r>
          </a:p>
          <a:p>
            <a:r>
              <a:rPr lang="en-US" dirty="0">
                <a:solidFill>
                  <a:srgbClr val="000000"/>
                </a:solidFill>
                <a:latin typeface="Courier New" panose="02070309020205020404" pitchFamily="49" charset="0"/>
              </a:rPr>
              <a:t>vfmadd213ps %zmm0, %zmm12, %zmm6   	#261.15 c13 </a:t>
            </a:r>
          </a:p>
          <a:p>
            <a:r>
              <a:rPr lang="en-US" dirty="0">
                <a:solidFill>
                  <a:srgbClr val="000000"/>
                </a:solidFill>
                <a:latin typeface="Courier New" panose="02070309020205020404" pitchFamily="49" charset="0"/>
              </a:rPr>
              <a:t>vfmadd213ps %zmm0, %zmm12, %zmm5   	#262.15 c19 </a:t>
            </a:r>
            <a:r>
              <a:rPr lang="en-US" dirty="0">
                <a:solidFill>
                  <a:srgbClr val="000000"/>
                </a:solidFill>
                <a:highlight>
                  <a:srgbClr val="C0C0C0"/>
                </a:highlight>
                <a:latin typeface="Courier New" panose="02070309020205020404" pitchFamily="49" charset="0"/>
              </a:rPr>
              <a:t>stall 2</a:t>
            </a:r>
            <a:r>
              <a:rPr lang="en-US" dirty="0">
                <a:solidFill>
                  <a:srgbClr val="000000"/>
                </a:solidFill>
                <a:latin typeface="Courier New" panose="02070309020205020404" pitchFamily="49" charset="0"/>
              </a:rPr>
              <a:t> </a:t>
            </a:r>
          </a:p>
          <a:p>
            <a:r>
              <a:rPr lang="en-US" dirty="0">
                <a:solidFill>
                  <a:srgbClr val="000000"/>
                </a:solidFill>
                <a:latin typeface="Courier New" panose="02070309020205020404" pitchFamily="49" charset="0"/>
              </a:rPr>
              <a:t>vfmadd213ps %zmm0, %zmm12, %zmm4   	#263.15 c19 </a:t>
            </a:r>
          </a:p>
          <a:p>
            <a:r>
              <a:rPr lang="en-US" dirty="0">
                <a:solidFill>
                  <a:srgbClr val="000000"/>
                </a:solidFill>
                <a:latin typeface="Courier New" panose="02070309020205020404" pitchFamily="49" charset="0"/>
              </a:rPr>
              <a:t>vfmadd213ps %zmm0, %zmm12, %zmm3   	#264.15 c25 </a:t>
            </a:r>
            <a:r>
              <a:rPr lang="en-US" dirty="0">
                <a:solidFill>
                  <a:srgbClr val="000000"/>
                </a:solidFill>
                <a:highlight>
                  <a:srgbClr val="C0C0C0"/>
                </a:highlight>
                <a:latin typeface="Courier New" panose="02070309020205020404" pitchFamily="49" charset="0"/>
              </a:rPr>
              <a:t>stall 2</a:t>
            </a:r>
            <a:r>
              <a:rPr lang="en-US" dirty="0">
                <a:solidFill>
                  <a:srgbClr val="000000"/>
                </a:solidFill>
                <a:latin typeface="Courier New" panose="02070309020205020404" pitchFamily="49" charset="0"/>
              </a:rPr>
              <a:t> </a:t>
            </a:r>
          </a:p>
          <a:p>
            <a:r>
              <a:rPr lang="en-US" dirty="0">
                <a:solidFill>
                  <a:srgbClr val="000000"/>
                </a:solidFill>
                <a:latin typeface="Courier New" panose="02070309020205020404" pitchFamily="49" charset="0"/>
              </a:rPr>
              <a:t>vfmadd213ps %zmm0, %zmm12, %zmm2   	#265.16 c25 </a:t>
            </a:r>
          </a:p>
          <a:p>
            <a:r>
              <a:rPr lang="en-US" dirty="0" err="1">
                <a:solidFill>
                  <a:srgbClr val="000000"/>
                </a:solidFill>
                <a:latin typeface="Courier New" panose="02070309020205020404" pitchFamily="49" charset="0"/>
              </a:rPr>
              <a:t>cmpl</a:t>
            </a:r>
            <a:r>
              <a:rPr lang="en-US" dirty="0">
                <a:solidFill>
                  <a:srgbClr val="000000"/>
                </a:solidFill>
                <a:latin typeface="Courier New" panose="02070309020205020404" pitchFamily="49" charset="0"/>
              </a:rPr>
              <a:t> $50000000, %</a:t>
            </a:r>
            <a:r>
              <a:rPr lang="en-US" dirty="0" err="1">
                <a:solidFill>
                  <a:srgbClr val="000000"/>
                </a:solidFill>
                <a:latin typeface="Courier New" panose="02070309020205020404" pitchFamily="49" charset="0"/>
              </a:rPr>
              <a:t>eax</a:t>
            </a:r>
            <a:r>
              <a:rPr lang="en-US" dirty="0">
                <a:solidFill>
                  <a:srgbClr val="000000"/>
                </a:solidFill>
                <a:latin typeface="Courier New" panose="02070309020205020404" pitchFamily="49" charset="0"/>
              </a:rPr>
              <a:t> 		  	#251.3 c25 </a:t>
            </a:r>
          </a:p>
          <a:p>
            <a:r>
              <a:rPr lang="pl-PL" dirty="0">
                <a:solidFill>
                  <a:srgbClr val="000000"/>
                </a:solidFill>
                <a:latin typeface="Courier New" panose="02070309020205020404" pitchFamily="49" charset="0"/>
              </a:rPr>
              <a:t>jb ..B1.260 </a:t>
            </a:r>
            <a:r>
              <a:rPr lang="en-US" dirty="0">
                <a:solidFill>
                  <a:srgbClr val="000000"/>
                </a:solidFill>
                <a:latin typeface="Courier New" panose="02070309020205020404" pitchFamily="49" charset="0"/>
              </a:rPr>
              <a:t>	</a:t>
            </a:r>
            <a:r>
              <a:rPr lang="pl-PL" dirty="0">
                <a:solidFill>
                  <a:srgbClr val="000000"/>
                </a:solidFill>
                <a:latin typeface="Courier New" panose="02070309020205020404" pitchFamily="49" charset="0"/>
              </a:rPr>
              <a:t># Prob 99% </a:t>
            </a:r>
            <a:r>
              <a:rPr lang="en-US" dirty="0">
                <a:solidFill>
                  <a:srgbClr val="000000"/>
                </a:solidFill>
                <a:latin typeface="Courier New" panose="02070309020205020404" pitchFamily="49" charset="0"/>
              </a:rPr>
              <a:t>			</a:t>
            </a:r>
            <a:r>
              <a:rPr lang="pl-PL" dirty="0">
                <a:solidFill>
                  <a:srgbClr val="000000"/>
                </a:solidFill>
                <a:latin typeface="Courier New" panose="02070309020205020404" pitchFamily="49" charset="0"/>
              </a:rPr>
              <a:t>#251.3 c27 </a:t>
            </a:r>
            <a:endParaRPr lang="en-US" dirty="0"/>
          </a:p>
        </p:txBody>
      </p:sp>
      <p:sp>
        <p:nvSpPr>
          <p:cNvPr id="11" name="TextBox 10">
            <a:extLst>
              <a:ext uri="{FF2B5EF4-FFF2-40B4-BE49-F238E27FC236}">
                <a16:creationId xmlns:a16="http://schemas.microsoft.com/office/drawing/2014/main" id="{134DECA1-B72F-43E5-8C33-F39B29A81DBF}"/>
              </a:ext>
            </a:extLst>
          </p:cNvPr>
          <p:cNvSpPr txBox="1"/>
          <p:nvPr/>
        </p:nvSpPr>
        <p:spPr>
          <a:xfrm>
            <a:off x="10276339" y="3333138"/>
            <a:ext cx="1768433" cy="923330"/>
          </a:xfrm>
          <a:prstGeom prst="rect">
            <a:avLst/>
          </a:prstGeom>
          <a:noFill/>
        </p:spPr>
        <p:txBody>
          <a:bodyPr wrap="none" rtlCol="0">
            <a:spAutoFit/>
          </a:bodyPr>
          <a:lstStyle/>
          <a:p>
            <a:r>
              <a:rPr lang="en-US" dirty="0"/>
              <a:t>VITO </a:t>
            </a:r>
            <a:r>
              <a:rPr lang="en-US" dirty="0">
                <a:sym typeface="Symbol" panose="05050102010706020507" pitchFamily="18" charset="2"/>
              </a:rPr>
              <a:t></a:t>
            </a:r>
            <a:r>
              <a:rPr lang="en-US" dirty="0"/>
              <a:t> </a:t>
            </a:r>
          </a:p>
          <a:p>
            <a:r>
              <a:rPr lang="en-US" u="sng" dirty="0"/>
              <a:t>v</a:t>
            </a:r>
            <a:r>
              <a:rPr lang="en-US" dirty="0"/>
              <a:t>ectorize </a:t>
            </a:r>
            <a:r>
              <a:rPr lang="en-US" u="sng" dirty="0"/>
              <a:t>i</a:t>
            </a:r>
            <a:r>
              <a:rPr lang="en-US" dirty="0"/>
              <a:t>nner,</a:t>
            </a:r>
          </a:p>
          <a:p>
            <a:r>
              <a:rPr lang="en-US" u="sng" dirty="0"/>
              <a:t>t</a:t>
            </a:r>
            <a:r>
              <a:rPr lang="en-US" dirty="0"/>
              <a:t>hread </a:t>
            </a:r>
            <a:r>
              <a:rPr lang="en-US" u="sng" dirty="0"/>
              <a:t>o</a:t>
            </a:r>
            <a:r>
              <a:rPr lang="en-US" dirty="0"/>
              <a:t>uter</a:t>
            </a:r>
          </a:p>
        </p:txBody>
      </p:sp>
      <p:sp>
        <p:nvSpPr>
          <p:cNvPr id="7" name="TextBox 6">
            <a:extLst>
              <a:ext uri="{FF2B5EF4-FFF2-40B4-BE49-F238E27FC236}">
                <a16:creationId xmlns:a16="http://schemas.microsoft.com/office/drawing/2014/main" id="{D8C1C1F5-8866-4C66-A182-5458A867F22B}"/>
              </a:ext>
            </a:extLst>
          </p:cNvPr>
          <p:cNvSpPr txBox="1"/>
          <p:nvPr/>
        </p:nvSpPr>
        <p:spPr>
          <a:xfrm>
            <a:off x="9944100" y="975338"/>
            <a:ext cx="1880643" cy="369332"/>
          </a:xfrm>
          <a:prstGeom prst="rect">
            <a:avLst/>
          </a:prstGeom>
          <a:noFill/>
        </p:spPr>
        <p:txBody>
          <a:bodyPr wrap="none" rtlCol="0">
            <a:spAutoFit/>
          </a:bodyPr>
          <a:lstStyle/>
          <a:p>
            <a:r>
              <a:rPr lang="en-US" i="1" dirty="0" err="1"/>
              <a:t>fma</a:t>
            </a:r>
            <a:r>
              <a:rPr lang="en-US" dirty="0"/>
              <a:t> = </a:t>
            </a:r>
            <a:r>
              <a:rPr lang="en-US" i="1" dirty="0" err="1"/>
              <a:t>fma</a:t>
            </a:r>
            <a:r>
              <a:rPr lang="en-US" dirty="0"/>
              <a:t> * </a:t>
            </a:r>
            <a:r>
              <a:rPr lang="en-US" i="1" dirty="0"/>
              <a:t>b</a:t>
            </a:r>
            <a:r>
              <a:rPr lang="en-US" dirty="0"/>
              <a:t> + </a:t>
            </a:r>
            <a:r>
              <a:rPr lang="en-US" i="1" dirty="0"/>
              <a:t>c</a:t>
            </a:r>
            <a:r>
              <a:rPr lang="en-US" dirty="0"/>
              <a:t> </a:t>
            </a:r>
          </a:p>
        </p:txBody>
      </p:sp>
      <p:cxnSp>
        <p:nvCxnSpPr>
          <p:cNvPr id="16" name="Straight Arrow Connector 15">
            <a:extLst>
              <a:ext uri="{FF2B5EF4-FFF2-40B4-BE49-F238E27FC236}">
                <a16:creationId xmlns:a16="http://schemas.microsoft.com/office/drawing/2014/main" id="{8D6A3132-3386-4E75-A40E-BABAFB6209DD}"/>
              </a:ext>
            </a:extLst>
          </p:cNvPr>
          <p:cNvCxnSpPr>
            <a:cxnSpLocks/>
          </p:cNvCxnSpPr>
          <p:nvPr/>
        </p:nvCxnSpPr>
        <p:spPr>
          <a:xfrm flipH="1" flipV="1">
            <a:off x="5249008" y="5108331"/>
            <a:ext cx="13189" cy="7957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F833E18-6710-4732-A9AC-F2656288461F}"/>
              </a:ext>
            </a:extLst>
          </p:cNvPr>
          <p:cNvCxnSpPr>
            <a:cxnSpLocks/>
          </p:cNvCxnSpPr>
          <p:nvPr/>
        </p:nvCxnSpPr>
        <p:spPr>
          <a:xfrm flipH="1" flipV="1">
            <a:off x="4176766" y="5108331"/>
            <a:ext cx="13189" cy="7957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6ECA972-3248-44BB-8796-50EEE0B20AEF}"/>
              </a:ext>
            </a:extLst>
          </p:cNvPr>
          <p:cNvCxnSpPr>
            <a:cxnSpLocks/>
          </p:cNvCxnSpPr>
          <p:nvPr/>
        </p:nvCxnSpPr>
        <p:spPr>
          <a:xfrm flipH="1" flipV="1">
            <a:off x="3125528" y="5108331"/>
            <a:ext cx="13189" cy="79570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FA4ED75-E7AE-49B0-B873-6E4726023882}"/>
              </a:ext>
            </a:extLst>
          </p:cNvPr>
          <p:cNvSpPr txBox="1"/>
          <p:nvPr/>
        </p:nvSpPr>
        <p:spPr>
          <a:xfrm>
            <a:off x="5042179" y="5952100"/>
            <a:ext cx="530915" cy="369332"/>
          </a:xfrm>
          <a:prstGeom prst="rect">
            <a:avLst/>
          </a:prstGeom>
          <a:noFill/>
        </p:spPr>
        <p:txBody>
          <a:bodyPr wrap="none" rtlCol="0">
            <a:spAutoFit/>
          </a:bodyPr>
          <a:lstStyle/>
          <a:p>
            <a:r>
              <a:rPr lang="en-US" i="1" dirty="0" err="1"/>
              <a:t>fma</a:t>
            </a:r>
            <a:endParaRPr lang="en-US" i="1" dirty="0"/>
          </a:p>
        </p:txBody>
      </p:sp>
      <p:sp>
        <p:nvSpPr>
          <p:cNvPr id="21" name="TextBox 20">
            <a:extLst>
              <a:ext uri="{FF2B5EF4-FFF2-40B4-BE49-F238E27FC236}">
                <a16:creationId xmlns:a16="http://schemas.microsoft.com/office/drawing/2014/main" id="{917F62AE-C3B0-4F1A-BFCB-89A0B4464A39}"/>
              </a:ext>
            </a:extLst>
          </p:cNvPr>
          <p:cNvSpPr txBox="1"/>
          <p:nvPr/>
        </p:nvSpPr>
        <p:spPr>
          <a:xfrm>
            <a:off x="4030732" y="5952100"/>
            <a:ext cx="292068" cy="369332"/>
          </a:xfrm>
          <a:prstGeom prst="rect">
            <a:avLst/>
          </a:prstGeom>
          <a:noFill/>
        </p:spPr>
        <p:txBody>
          <a:bodyPr wrap="none" rtlCol="0">
            <a:spAutoFit/>
          </a:bodyPr>
          <a:lstStyle/>
          <a:p>
            <a:r>
              <a:rPr lang="en-US" i="1" dirty="0"/>
              <a:t>b</a:t>
            </a:r>
          </a:p>
        </p:txBody>
      </p:sp>
      <p:sp>
        <p:nvSpPr>
          <p:cNvPr id="22" name="TextBox 21">
            <a:extLst>
              <a:ext uri="{FF2B5EF4-FFF2-40B4-BE49-F238E27FC236}">
                <a16:creationId xmlns:a16="http://schemas.microsoft.com/office/drawing/2014/main" id="{8A838D85-FEEE-413C-A3BC-42D94C5479E3}"/>
              </a:ext>
            </a:extLst>
          </p:cNvPr>
          <p:cNvSpPr txBox="1"/>
          <p:nvPr/>
        </p:nvSpPr>
        <p:spPr>
          <a:xfrm>
            <a:off x="3024095" y="5947704"/>
            <a:ext cx="287258" cy="369332"/>
          </a:xfrm>
          <a:prstGeom prst="rect">
            <a:avLst/>
          </a:prstGeom>
          <a:noFill/>
        </p:spPr>
        <p:txBody>
          <a:bodyPr wrap="none" rtlCol="0">
            <a:spAutoFit/>
          </a:bodyPr>
          <a:lstStyle/>
          <a:p>
            <a:r>
              <a:rPr lang="en-US" i="1" dirty="0"/>
              <a:t>c</a:t>
            </a:r>
          </a:p>
        </p:txBody>
      </p:sp>
      <p:sp>
        <p:nvSpPr>
          <p:cNvPr id="23" name="TextBox 22">
            <a:extLst>
              <a:ext uri="{FF2B5EF4-FFF2-40B4-BE49-F238E27FC236}">
                <a16:creationId xmlns:a16="http://schemas.microsoft.com/office/drawing/2014/main" id="{733B214F-484B-4032-AF25-1B02DD10E95A}"/>
              </a:ext>
            </a:extLst>
          </p:cNvPr>
          <p:cNvSpPr txBox="1"/>
          <p:nvPr/>
        </p:nvSpPr>
        <p:spPr>
          <a:xfrm>
            <a:off x="4571999" y="6020152"/>
            <a:ext cx="274434" cy="369332"/>
          </a:xfrm>
          <a:prstGeom prst="rect">
            <a:avLst/>
          </a:prstGeom>
          <a:noFill/>
        </p:spPr>
        <p:txBody>
          <a:bodyPr wrap="none" rtlCol="0">
            <a:spAutoFit/>
          </a:bodyPr>
          <a:lstStyle/>
          <a:p>
            <a:r>
              <a:rPr lang="en-US" dirty="0"/>
              <a:t>*</a:t>
            </a:r>
          </a:p>
        </p:txBody>
      </p:sp>
      <p:sp>
        <p:nvSpPr>
          <p:cNvPr id="24" name="TextBox 23">
            <a:extLst>
              <a:ext uri="{FF2B5EF4-FFF2-40B4-BE49-F238E27FC236}">
                <a16:creationId xmlns:a16="http://schemas.microsoft.com/office/drawing/2014/main" id="{1A0458F9-9DBB-4E37-A3F4-A74BFC4A727E}"/>
              </a:ext>
            </a:extLst>
          </p:cNvPr>
          <p:cNvSpPr txBox="1"/>
          <p:nvPr/>
        </p:nvSpPr>
        <p:spPr>
          <a:xfrm>
            <a:off x="3510858" y="5980588"/>
            <a:ext cx="324128" cy="369332"/>
          </a:xfrm>
          <a:prstGeom prst="rect">
            <a:avLst/>
          </a:prstGeom>
          <a:noFill/>
        </p:spPr>
        <p:txBody>
          <a:bodyPr wrap="none" rtlCol="0">
            <a:spAutoFit/>
          </a:bodyPr>
          <a:lstStyle/>
          <a:p>
            <a:r>
              <a:rPr lang="en-US" dirty="0"/>
              <a:t>+</a:t>
            </a:r>
          </a:p>
        </p:txBody>
      </p:sp>
      <p:sp>
        <p:nvSpPr>
          <p:cNvPr id="31" name="TextBox 30">
            <a:extLst>
              <a:ext uri="{FF2B5EF4-FFF2-40B4-BE49-F238E27FC236}">
                <a16:creationId xmlns:a16="http://schemas.microsoft.com/office/drawing/2014/main" id="{74BB39E7-D844-472D-BA12-05E059752378}"/>
              </a:ext>
            </a:extLst>
          </p:cNvPr>
          <p:cNvSpPr txBox="1"/>
          <p:nvPr/>
        </p:nvSpPr>
        <p:spPr>
          <a:xfrm>
            <a:off x="2618525" y="5980461"/>
            <a:ext cx="324128" cy="369332"/>
          </a:xfrm>
          <a:prstGeom prst="rect">
            <a:avLst/>
          </a:prstGeom>
          <a:noFill/>
        </p:spPr>
        <p:txBody>
          <a:bodyPr wrap="none" rtlCol="0">
            <a:spAutoFit/>
          </a:bodyPr>
          <a:lstStyle/>
          <a:p>
            <a:r>
              <a:rPr lang="en-US" dirty="0"/>
              <a:t>=</a:t>
            </a:r>
          </a:p>
        </p:txBody>
      </p:sp>
      <p:cxnSp>
        <p:nvCxnSpPr>
          <p:cNvPr id="33" name="Connector: Elbow 32">
            <a:extLst>
              <a:ext uri="{FF2B5EF4-FFF2-40B4-BE49-F238E27FC236}">
                <a16:creationId xmlns:a16="http://schemas.microsoft.com/office/drawing/2014/main" id="{2D493811-4D93-44EA-B752-44FC1F774290}"/>
              </a:ext>
            </a:extLst>
          </p:cNvPr>
          <p:cNvCxnSpPr>
            <a:cxnSpLocks/>
          </p:cNvCxnSpPr>
          <p:nvPr/>
        </p:nvCxnSpPr>
        <p:spPr>
          <a:xfrm flipV="1">
            <a:off x="2367643" y="6162102"/>
            <a:ext cx="3331029" cy="183952"/>
          </a:xfrm>
          <a:prstGeom prst="bentConnector3">
            <a:avLst>
              <a:gd name="adj1" fmla="val 106536"/>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6" name="Connector: Elbow 45">
            <a:extLst>
              <a:ext uri="{FF2B5EF4-FFF2-40B4-BE49-F238E27FC236}">
                <a16:creationId xmlns:a16="http://schemas.microsoft.com/office/drawing/2014/main" id="{DBD6E3E7-95BD-4F57-A7CF-F0AFCCA6CDE4}"/>
              </a:ext>
            </a:extLst>
          </p:cNvPr>
          <p:cNvCxnSpPr>
            <a:cxnSpLocks/>
          </p:cNvCxnSpPr>
          <p:nvPr/>
        </p:nvCxnSpPr>
        <p:spPr>
          <a:xfrm rot="10800000" flipV="1">
            <a:off x="2384175" y="6162102"/>
            <a:ext cx="233601" cy="183952"/>
          </a:xfrm>
          <a:prstGeom prst="bentConnector3">
            <a:avLst>
              <a:gd name="adj1" fmla="val 187469"/>
            </a:avLst>
          </a:prstGeom>
          <a:ln w="19050"/>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78F68509-C200-4215-80D8-1FE08FED4424}"/>
              </a:ext>
            </a:extLst>
          </p:cNvPr>
          <p:cNvSpPr/>
          <p:nvPr/>
        </p:nvSpPr>
        <p:spPr>
          <a:xfrm>
            <a:off x="2327867" y="2336449"/>
            <a:ext cx="341459" cy="2597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0D4126BD-F92E-401C-92E2-45242E80E3B0}"/>
              </a:ext>
            </a:extLst>
          </p:cNvPr>
          <p:cNvSpPr txBox="1"/>
          <p:nvPr/>
        </p:nvSpPr>
        <p:spPr>
          <a:xfrm>
            <a:off x="2275115" y="1007445"/>
            <a:ext cx="3164649" cy="369332"/>
          </a:xfrm>
          <a:prstGeom prst="rect">
            <a:avLst/>
          </a:prstGeom>
          <a:noFill/>
        </p:spPr>
        <p:txBody>
          <a:bodyPr wrap="none" rtlCol="0">
            <a:spAutoFit/>
          </a:bodyPr>
          <a:lstStyle/>
          <a:p>
            <a:r>
              <a:rPr lang="en-US" dirty="0" err="1"/>
              <a:t>ps</a:t>
            </a:r>
            <a:r>
              <a:rPr lang="en-US" dirty="0"/>
              <a:t> </a:t>
            </a:r>
            <a:r>
              <a:rPr lang="en-US" dirty="0">
                <a:sym typeface="Symbol" panose="05050102010706020507" pitchFamily="18" charset="2"/>
              </a:rPr>
              <a:t></a:t>
            </a:r>
            <a:r>
              <a:rPr lang="en-US" dirty="0"/>
              <a:t> </a:t>
            </a:r>
            <a:r>
              <a:rPr lang="en-US" u="sng" dirty="0"/>
              <a:t>p</a:t>
            </a:r>
            <a:r>
              <a:rPr lang="en-US" dirty="0"/>
              <a:t>acked </a:t>
            </a:r>
            <a:r>
              <a:rPr lang="en-US" u="sng" dirty="0"/>
              <a:t>s</a:t>
            </a:r>
            <a:r>
              <a:rPr lang="en-US" dirty="0"/>
              <a:t>ingle precision</a:t>
            </a:r>
          </a:p>
        </p:txBody>
      </p:sp>
      <p:cxnSp>
        <p:nvCxnSpPr>
          <p:cNvPr id="53" name="Straight Arrow Connector 52">
            <a:extLst>
              <a:ext uri="{FF2B5EF4-FFF2-40B4-BE49-F238E27FC236}">
                <a16:creationId xmlns:a16="http://schemas.microsoft.com/office/drawing/2014/main" id="{2466B27B-A527-4A78-9569-4E41E809E904}"/>
              </a:ext>
            </a:extLst>
          </p:cNvPr>
          <p:cNvCxnSpPr>
            <a:cxnSpLocks/>
          </p:cNvCxnSpPr>
          <p:nvPr/>
        </p:nvCxnSpPr>
        <p:spPr>
          <a:xfrm>
            <a:off x="2498596" y="1322614"/>
            <a:ext cx="0" cy="100365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id="{AECA81A0-180D-4C49-8668-C9F6F0A72CF0}"/>
              </a:ext>
            </a:extLst>
          </p:cNvPr>
          <p:cNvSpPr/>
          <p:nvPr/>
        </p:nvSpPr>
        <p:spPr>
          <a:xfrm>
            <a:off x="4936671" y="2343529"/>
            <a:ext cx="435429" cy="252713"/>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a:extLst>
              <a:ext uri="{FF2B5EF4-FFF2-40B4-BE49-F238E27FC236}">
                <a16:creationId xmlns:a16="http://schemas.microsoft.com/office/drawing/2014/main" id="{C742485A-E4A5-40D2-90FE-13716CADDFC0}"/>
              </a:ext>
            </a:extLst>
          </p:cNvPr>
          <p:cNvSpPr txBox="1"/>
          <p:nvPr/>
        </p:nvSpPr>
        <p:spPr>
          <a:xfrm>
            <a:off x="6333951" y="1007445"/>
            <a:ext cx="2520242" cy="369332"/>
          </a:xfrm>
          <a:prstGeom prst="rect">
            <a:avLst/>
          </a:prstGeom>
          <a:noFill/>
        </p:spPr>
        <p:txBody>
          <a:bodyPr wrap="none" rtlCol="0">
            <a:spAutoFit/>
          </a:bodyPr>
          <a:lstStyle/>
          <a:p>
            <a:r>
              <a:rPr lang="en-US" dirty="0" err="1"/>
              <a:t>zmm</a:t>
            </a:r>
            <a:r>
              <a:rPr lang="en-US" dirty="0"/>
              <a:t> </a:t>
            </a:r>
            <a:r>
              <a:rPr lang="en-US" dirty="0">
                <a:sym typeface="Symbol" panose="05050102010706020507" pitchFamily="18" charset="2"/>
              </a:rPr>
              <a:t></a:t>
            </a:r>
            <a:r>
              <a:rPr lang="en-US" dirty="0"/>
              <a:t> 512-bit register</a:t>
            </a:r>
          </a:p>
        </p:txBody>
      </p:sp>
      <p:cxnSp>
        <p:nvCxnSpPr>
          <p:cNvPr id="60" name="Straight Arrow Connector 59">
            <a:extLst>
              <a:ext uri="{FF2B5EF4-FFF2-40B4-BE49-F238E27FC236}">
                <a16:creationId xmlns:a16="http://schemas.microsoft.com/office/drawing/2014/main" id="{7D01EE86-BB53-4F3C-861C-610C861C769D}"/>
              </a:ext>
            </a:extLst>
          </p:cNvPr>
          <p:cNvCxnSpPr>
            <a:cxnSpLocks/>
          </p:cNvCxnSpPr>
          <p:nvPr/>
        </p:nvCxnSpPr>
        <p:spPr>
          <a:xfrm flipH="1">
            <a:off x="5319220" y="1322614"/>
            <a:ext cx="1081580" cy="105792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A1781958-C596-483F-8D8E-805536189980}"/>
              </a:ext>
            </a:extLst>
          </p:cNvPr>
          <p:cNvSpPr txBox="1"/>
          <p:nvPr/>
        </p:nvSpPr>
        <p:spPr>
          <a:xfrm>
            <a:off x="10312229" y="5343251"/>
            <a:ext cx="1715534" cy="923330"/>
          </a:xfrm>
          <a:prstGeom prst="rect">
            <a:avLst/>
          </a:prstGeom>
          <a:noFill/>
        </p:spPr>
        <p:txBody>
          <a:bodyPr wrap="none" rtlCol="0">
            <a:spAutoFit/>
          </a:bodyPr>
          <a:lstStyle/>
          <a:p>
            <a:r>
              <a:rPr lang="en-US" dirty="0"/>
              <a:t>vfmadd213ps:</a:t>
            </a:r>
          </a:p>
          <a:p>
            <a:r>
              <a:rPr lang="en-US" dirty="0"/>
              <a:t>latency 6</a:t>
            </a:r>
          </a:p>
          <a:p>
            <a:r>
              <a:rPr lang="en-US" dirty="0"/>
              <a:t>throughput 0.5</a:t>
            </a:r>
          </a:p>
        </p:txBody>
      </p:sp>
    </p:spTree>
    <p:extLst>
      <p:ext uri="{BB962C8B-B14F-4D97-AF65-F5344CB8AC3E}">
        <p14:creationId xmlns:p14="http://schemas.microsoft.com/office/powerpoint/2010/main" val="2971925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76D178C-9164-476B-9915-FC8B6455E1E1}"/>
              </a:ext>
            </a:extLst>
          </p:cNvPr>
          <p:cNvPicPr>
            <a:picLocks noChangeAspect="1"/>
          </p:cNvPicPr>
          <p:nvPr/>
        </p:nvPicPr>
        <p:blipFill>
          <a:blip r:embed="rId3"/>
          <a:stretch>
            <a:fillRect/>
          </a:stretch>
        </p:blipFill>
        <p:spPr>
          <a:xfrm>
            <a:off x="404323" y="2022682"/>
            <a:ext cx="9143753" cy="4097414"/>
          </a:xfrm>
          <a:prstGeom prst="rect">
            <a:avLst/>
          </a:prstGeom>
        </p:spPr>
      </p:pic>
      <p:sp>
        <p:nvSpPr>
          <p:cNvPr id="2" name="Title 1">
            <a:extLst>
              <a:ext uri="{FF2B5EF4-FFF2-40B4-BE49-F238E27FC236}">
                <a16:creationId xmlns:a16="http://schemas.microsoft.com/office/drawing/2014/main" id="{C228AEF7-D0ED-448B-A3D1-22EB2BB7E341}"/>
              </a:ext>
            </a:extLst>
          </p:cNvPr>
          <p:cNvSpPr>
            <a:spLocks noGrp="1"/>
          </p:cNvSpPr>
          <p:nvPr>
            <p:ph type="title"/>
          </p:nvPr>
        </p:nvSpPr>
        <p:spPr/>
        <p:txBody>
          <a:bodyPr/>
          <a:lstStyle/>
          <a:p>
            <a:r>
              <a:rPr lang="en-US" sz="3600" dirty="0">
                <a:latin typeface="+mn-lt"/>
              </a:rPr>
              <a:t>Code for compute-only (“speed of light”)</a:t>
            </a:r>
          </a:p>
        </p:txBody>
      </p:sp>
      <p:sp>
        <p:nvSpPr>
          <p:cNvPr id="3" name="Content Placeholder 2">
            <a:extLst>
              <a:ext uri="{FF2B5EF4-FFF2-40B4-BE49-F238E27FC236}">
                <a16:creationId xmlns:a16="http://schemas.microsoft.com/office/drawing/2014/main" id="{920DA2D9-F4D8-4E9E-B743-AE18306D9D49}"/>
              </a:ext>
            </a:extLst>
          </p:cNvPr>
          <p:cNvSpPr>
            <a:spLocks noGrp="1"/>
          </p:cNvSpPr>
          <p:nvPr>
            <p:ph idx="1"/>
          </p:nvPr>
        </p:nvSpPr>
        <p:spPr>
          <a:xfrm>
            <a:off x="337576" y="990692"/>
            <a:ext cx="11206723" cy="952408"/>
          </a:xfrm>
        </p:spPr>
        <p:txBody>
          <a:bodyPr>
            <a:normAutofit/>
          </a:bodyPr>
          <a:lstStyle/>
          <a:p>
            <a:pPr marL="0" indent="0">
              <a:buNone/>
            </a:pPr>
            <a:r>
              <a:rPr lang="en-US" sz="2400" dirty="0"/>
              <a:t>Use </a:t>
            </a:r>
            <a:r>
              <a:rPr lang="en-US" sz="2400" dirty="0" err="1"/>
              <a:t>intrinsics</a:t>
            </a:r>
            <a:r>
              <a:rPr lang="en-US" sz="2400" dirty="0"/>
              <a:t> for definiteness and speed:   </a:t>
            </a:r>
            <a:r>
              <a:rPr lang="en-US" sz="2400" i="1" dirty="0" err="1"/>
              <a:t>fma</a:t>
            </a:r>
            <a:r>
              <a:rPr lang="en-US" sz="2400" dirty="0"/>
              <a:t> = </a:t>
            </a:r>
            <a:r>
              <a:rPr lang="en-US" sz="2400" i="1" dirty="0" err="1"/>
              <a:t>fma</a:t>
            </a:r>
            <a:r>
              <a:rPr lang="en-US" sz="2400" dirty="0"/>
              <a:t> * </a:t>
            </a:r>
            <a:r>
              <a:rPr lang="en-US" sz="2400" i="1" dirty="0"/>
              <a:t>b</a:t>
            </a:r>
            <a:r>
              <a:rPr lang="en-US" sz="2400" dirty="0"/>
              <a:t> + </a:t>
            </a:r>
            <a:r>
              <a:rPr lang="en-US" sz="2400" i="1" dirty="0"/>
              <a:t>c</a:t>
            </a:r>
          </a:p>
          <a:p>
            <a:pPr marL="0" indent="0">
              <a:buNone/>
            </a:pPr>
            <a:r>
              <a:rPr lang="en-US" sz="2400" dirty="0"/>
              <a:t>Example “skeleton” code:  10 vector FMA instructions in main iteration loop</a:t>
            </a:r>
            <a:endParaRPr lang="en-US" sz="2400" i="1" dirty="0"/>
          </a:p>
        </p:txBody>
      </p:sp>
      <p:sp>
        <p:nvSpPr>
          <p:cNvPr id="4" name="Slide Number Placeholder 3">
            <a:extLst>
              <a:ext uri="{FF2B5EF4-FFF2-40B4-BE49-F238E27FC236}">
                <a16:creationId xmlns:a16="http://schemas.microsoft.com/office/drawing/2014/main" id="{05C267D8-683C-426C-A4A1-B9629BF6FEDB}"/>
              </a:ext>
            </a:extLst>
          </p:cNvPr>
          <p:cNvSpPr>
            <a:spLocks noGrp="1"/>
          </p:cNvSpPr>
          <p:nvPr>
            <p:ph type="sldNum" sz="quarter" idx="12"/>
          </p:nvPr>
        </p:nvSpPr>
        <p:spPr/>
        <p:txBody>
          <a:bodyPr/>
          <a:lstStyle/>
          <a:p>
            <a:fld id="{93E8EC99-03FE-4616-8D00-1E98F5833C68}" type="slidenum">
              <a:rPr lang="en-US" smtClean="0">
                <a:latin typeface="+mn-lt"/>
              </a:rPr>
              <a:t>28</a:t>
            </a:fld>
            <a:endParaRPr lang="en-US" dirty="0">
              <a:latin typeface="+mn-lt"/>
            </a:endParaRPr>
          </a:p>
        </p:txBody>
      </p:sp>
      <p:sp>
        <p:nvSpPr>
          <p:cNvPr id="6" name="Oval 5">
            <a:extLst>
              <a:ext uri="{FF2B5EF4-FFF2-40B4-BE49-F238E27FC236}">
                <a16:creationId xmlns:a16="http://schemas.microsoft.com/office/drawing/2014/main" id="{604D6BEC-394D-47FD-AAFF-A9D67609F888}"/>
              </a:ext>
            </a:extLst>
          </p:cNvPr>
          <p:cNvSpPr/>
          <p:nvPr/>
        </p:nvSpPr>
        <p:spPr>
          <a:xfrm>
            <a:off x="2331356" y="4614333"/>
            <a:ext cx="674914" cy="1415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901F50EC-A196-4EA0-A96B-693A71F06AB2}"/>
              </a:ext>
            </a:extLst>
          </p:cNvPr>
          <p:cNvSpPr>
            <a:spLocks noGrp="1"/>
          </p:cNvSpPr>
          <p:nvPr>
            <p:ph type="dt" sz="half" idx="10"/>
          </p:nvPr>
        </p:nvSpPr>
        <p:spPr/>
        <p:txBody>
          <a:bodyPr/>
          <a:lstStyle/>
          <a:p>
            <a:r>
              <a:rPr lang="en-US" dirty="0">
                <a:latin typeface="+mn-lt"/>
              </a:rPr>
              <a:t>mc2-series-004</a:t>
            </a:r>
          </a:p>
        </p:txBody>
      </p:sp>
      <p:sp>
        <p:nvSpPr>
          <p:cNvPr id="8" name="Footer Placeholder 7">
            <a:extLst>
              <a:ext uri="{FF2B5EF4-FFF2-40B4-BE49-F238E27FC236}">
                <a16:creationId xmlns:a16="http://schemas.microsoft.com/office/drawing/2014/main" id="{27F3F99F-5E7C-406E-B52B-74CCB3D1A46E}"/>
              </a:ext>
            </a:extLst>
          </p:cNvPr>
          <p:cNvSpPr>
            <a:spLocks noGrp="1"/>
          </p:cNvSpPr>
          <p:nvPr>
            <p:ph type="ftr" sz="quarter" idx="11"/>
          </p:nvPr>
        </p:nvSpPr>
        <p:spPr/>
        <p:txBody>
          <a:bodyPr/>
          <a:lstStyle/>
          <a:p>
            <a:r>
              <a:rPr lang="en-US" dirty="0">
                <a:latin typeface="+mn-lt"/>
              </a:rPr>
              <a:t>3.  Compute-only Code</a:t>
            </a:r>
          </a:p>
        </p:txBody>
      </p:sp>
    </p:spTree>
    <p:extLst>
      <p:ext uri="{BB962C8B-B14F-4D97-AF65-F5344CB8AC3E}">
        <p14:creationId xmlns:p14="http://schemas.microsoft.com/office/powerpoint/2010/main" val="25093041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EE0401-4B92-4EE3-B667-F7CF41C8E9CC}"/>
              </a:ext>
            </a:extLst>
          </p:cNvPr>
          <p:cNvPicPr>
            <a:picLocks noChangeAspect="1"/>
          </p:cNvPicPr>
          <p:nvPr/>
        </p:nvPicPr>
        <p:blipFill>
          <a:blip r:embed="rId3"/>
          <a:stretch>
            <a:fillRect/>
          </a:stretch>
        </p:blipFill>
        <p:spPr>
          <a:xfrm>
            <a:off x="171091" y="3200075"/>
            <a:ext cx="7605346" cy="3091543"/>
          </a:xfrm>
          <a:prstGeom prst="rect">
            <a:avLst/>
          </a:prstGeom>
        </p:spPr>
      </p:pic>
      <p:sp>
        <p:nvSpPr>
          <p:cNvPr id="5" name="Title 4">
            <a:extLst>
              <a:ext uri="{FF2B5EF4-FFF2-40B4-BE49-F238E27FC236}">
                <a16:creationId xmlns:a16="http://schemas.microsoft.com/office/drawing/2014/main" id="{A1C2EB7B-A3E1-43A6-AC09-8A58A8CBBC28}"/>
              </a:ext>
            </a:extLst>
          </p:cNvPr>
          <p:cNvSpPr>
            <a:spLocks noGrp="1"/>
          </p:cNvSpPr>
          <p:nvPr>
            <p:ph type="title"/>
          </p:nvPr>
        </p:nvSpPr>
        <p:spPr/>
        <p:txBody>
          <a:bodyPr/>
          <a:lstStyle/>
          <a:p>
            <a:r>
              <a:rPr lang="en-US" sz="3600" dirty="0">
                <a:latin typeface="+mn-lt"/>
              </a:rPr>
              <a:t>Initialization details</a:t>
            </a:r>
          </a:p>
        </p:txBody>
      </p:sp>
      <p:sp>
        <p:nvSpPr>
          <p:cNvPr id="4" name="Slide Number Placeholder 3">
            <a:extLst>
              <a:ext uri="{FF2B5EF4-FFF2-40B4-BE49-F238E27FC236}">
                <a16:creationId xmlns:a16="http://schemas.microsoft.com/office/drawing/2014/main" id="{636FE5EB-EFF9-4D06-AC50-392636D76364}"/>
              </a:ext>
            </a:extLst>
          </p:cNvPr>
          <p:cNvSpPr>
            <a:spLocks noGrp="1"/>
          </p:cNvSpPr>
          <p:nvPr>
            <p:ph type="sldNum" sz="quarter" idx="12"/>
          </p:nvPr>
        </p:nvSpPr>
        <p:spPr/>
        <p:txBody>
          <a:bodyPr/>
          <a:lstStyle/>
          <a:p>
            <a:fld id="{93E8EC99-03FE-4616-8D00-1E98F5833C68}" type="slidenum">
              <a:rPr lang="en-US" smtClean="0">
                <a:latin typeface="+mn-lt"/>
              </a:rPr>
              <a:t>29</a:t>
            </a:fld>
            <a:endParaRPr lang="en-US" dirty="0">
              <a:latin typeface="+mn-lt"/>
            </a:endParaRPr>
          </a:p>
        </p:txBody>
      </p:sp>
      <p:pic>
        <p:nvPicPr>
          <p:cNvPr id="6" name="Picture 5">
            <a:extLst>
              <a:ext uri="{FF2B5EF4-FFF2-40B4-BE49-F238E27FC236}">
                <a16:creationId xmlns:a16="http://schemas.microsoft.com/office/drawing/2014/main" id="{69C83613-D32A-4678-93E8-56D75DB9879F}"/>
              </a:ext>
            </a:extLst>
          </p:cNvPr>
          <p:cNvPicPr>
            <a:picLocks noChangeAspect="1"/>
          </p:cNvPicPr>
          <p:nvPr/>
        </p:nvPicPr>
        <p:blipFill>
          <a:blip r:embed="rId4"/>
          <a:stretch>
            <a:fillRect/>
          </a:stretch>
        </p:blipFill>
        <p:spPr>
          <a:xfrm>
            <a:off x="177147" y="1085358"/>
            <a:ext cx="7254192" cy="2090690"/>
          </a:xfrm>
          <a:prstGeom prst="rect">
            <a:avLst/>
          </a:prstGeom>
        </p:spPr>
      </p:pic>
      <p:sp>
        <p:nvSpPr>
          <p:cNvPr id="8" name="Oval 7">
            <a:extLst>
              <a:ext uri="{FF2B5EF4-FFF2-40B4-BE49-F238E27FC236}">
                <a16:creationId xmlns:a16="http://schemas.microsoft.com/office/drawing/2014/main" id="{B178BFC6-C5E3-40A4-B009-8EB72C9D7285}"/>
              </a:ext>
            </a:extLst>
          </p:cNvPr>
          <p:cNvSpPr/>
          <p:nvPr/>
        </p:nvSpPr>
        <p:spPr>
          <a:xfrm>
            <a:off x="1823356" y="4212771"/>
            <a:ext cx="674914" cy="1415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381C19D-CAF7-4782-8510-ADD4E1B0DF37}"/>
              </a:ext>
            </a:extLst>
          </p:cNvPr>
          <p:cNvSpPr/>
          <p:nvPr/>
        </p:nvSpPr>
        <p:spPr>
          <a:xfrm>
            <a:off x="1796143" y="5200488"/>
            <a:ext cx="674914" cy="1415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38ACC65D-9894-4BB6-A75D-448E1536423C}"/>
              </a:ext>
            </a:extLst>
          </p:cNvPr>
          <p:cNvSpPr>
            <a:spLocks noGrp="1"/>
          </p:cNvSpPr>
          <p:nvPr>
            <p:ph type="dt" sz="half" idx="10"/>
          </p:nvPr>
        </p:nvSpPr>
        <p:spPr/>
        <p:txBody>
          <a:bodyPr/>
          <a:lstStyle/>
          <a:p>
            <a:r>
              <a:rPr lang="en-US" dirty="0">
                <a:latin typeface="+mn-lt"/>
              </a:rPr>
              <a:t>mc2-series-004</a:t>
            </a:r>
          </a:p>
        </p:txBody>
      </p:sp>
      <p:sp>
        <p:nvSpPr>
          <p:cNvPr id="3" name="Footer Placeholder 2">
            <a:extLst>
              <a:ext uri="{FF2B5EF4-FFF2-40B4-BE49-F238E27FC236}">
                <a16:creationId xmlns:a16="http://schemas.microsoft.com/office/drawing/2014/main" id="{389CA15A-5A2F-488D-9B0E-6A8C7893DE3D}"/>
              </a:ext>
            </a:extLst>
          </p:cNvPr>
          <p:cNvSpPr>
            <a:spLocks noGrp="1"/>
          </p:cNvSpPr>
          <p:nvPr>
            <p:ph type="ftr" sz="quarter" idx="11"/>
          </p:nvPr>
        </p:nvSpPr>
        <p:spPr/>
        <p:txBody>
          <a:bodyPr/>
          <a:lstStyle/>
          <a:p>
            <a:r>
              <a:rPr lang="en-US" dirty="0">
                <a:latin typeface="+mn-lt"/>
              </a:rPr>
              <a:t>3. Compute-only Code</a:t>
            </a:r>
          </a:p>
        </p:txBody>
      </p:sp>
    </p:spTree>
    <p:extLst>
      <p:ext uri="{BB962C8B-B14F-4D97-AF65-F5344CB8AC3E}">
        <p14:creationId xmlns:p14="http://schemas.microsoft.com/office/powerpoint/2010/main" val="1665755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B7DFD-1F4A-41C4-A124-841F3C12A029}"/>
              </a:ext>
            </a:extLst>
          </p:cNvPr>
          <p:cNvSpPr>
            <a:spLocks noGrp="1"/>
          </p:cNvSpPr>
          <p:nvPr>
            <p:ph type="title"/>
          </p:nvPr>
        </p:nvSpPr>
        <p:spPr/>
        <p:txBody>
          <a:bodyPr/>
          <a:lstStyle/>
          <a:p>
            <a:r>
              <a:rPr lang="en-US" sz="3600" dirty="0">
                <a:latin typeface="+mn-lt"/>
              </a:rPr>
              <a:t>Outline</a:t>
            </a:r>
          </a:p>
        </p:txBody>
      </p:sp>
      <p:sp>
        <p:nvSpPr>
          <p:cNvPr id="3" name="Content Placeholder 2">
            <a:extLst>
              <a:ext uri="{FF2B5EF4-FFF2-40B4-BE49-F238E27FC236}">
                <a16:creationId xmlns:a16="http://schemas.microsoft.com/office/drawing/2014/main" id="{A53FC922-AD70-4B38-818C-AE0B66BBD02D}"/>
              </a:ext>
            </a:extLst>
          </p:cNvPr>
          <p:cNvSpPr>
            <a:spLocks noGrp="1"/>
          </p:cNvSpPr>
          <p:nvPr>
            <p:ph idx="1"/>
          </p:nvPr>
        </p:nvSpPr>
        <p:spPr>
          <a:xfrm>
            <a:off x="849205" y="2310189"/>
            <a:ext cx="10510643" cy="2392440"/>
          </a:xfrm>
        </p:spPr>
        <p:txBody>
          <a:bodyPr>
            <a:normAutofit fontScale="85000" lnSpcReduction="20000"/>
          </a:bodyPr>
          <a:lstStyle/>
          <a:p>
            <a:pPr marL="0" indent="0">
              <a:buNone/>
            </a:pPr>
            <a:r>
              <a:rPr lang="en-US" sz="2800" dirty="0"/>
              <a:t>1.  Chaos experiment - physics</a:t>
            </a:r>
          </a:p>
          <a:p>
            <a:endParaRPr lang="en-US" sz="2800" dirty="0"/>
          </a:p>
          <a:p>
            <a:pPr marL="0" indent="0">
              <a:buNone/>
            </a:pPr>
            <a:r>
              <a:rPr lang="en-US" sz="2800" dirty="0"/>
              <a:t>2.  </a:t>
            </a:r>
            <a:r>
              <a:rPr lang="en-US" sz="2800" dirty="0" err="1"/>
              <a:t>Savitzky-Golay</a:t>
            </a:r>
            <a:r>
              <a:rPr lang="en-US" sz="2800" dirty="0"/>
              <a:t> (SG) filter for chaos data set – “embarrassingly parallel” stencil calculation</a:t>
            </a:r>
          </a:p>
          <a:p>
            <a:pPr marL="0" indent="0">
              <a:buNone/>
            </a:pPr>
            <a:endParaRPr lang="en-US" sz="2800" dirty="0"/>
          </a:p>
          <a:p>
            <a:pPr marL="0" indent="0">
              <a:buNone/>
            </a:pPr>
            <a:r>
              <a:rPr lang="en-US" sz="2800" dirty="0"/>
              <a:t>3.  Compute-only (“speed of light”) code for KNL</a:t>
            </a:r>
          </a:p>
        </p:txBody>
      </p:sp>
      <p:sp>
        <p:nvSpPr>
          <p:cNvPr id="4" name="Slide Number Placeholder 3">
            <a:extLst>
              <a:ext uri="{FF2B5EF4-FFF2-40B4-BE49-F238E27FC236}">
                <a16:creationId xmlns:a16="http://schemas.microsoft.com/office/drawing/2014/main" id="{5DA85196-B12F-4767-A30C-E92D2BA91D97}"/>
              </a:ext>
            </a:extLst>
          </p:cNvPr>
          <p:cNvSpPr>
            <a:spLocks noGrp="1"/>
          </p:cNvSpPr>
          <p:nvPr>
            <p:ph type="sldNum" sz="quarter" idx="12"/>
          </p:nvPr>
        </p:nvSpPr>
        <p:spPr/>
        <p:txBody>
          <a:bodyPr/>
          <a:lstStyle/>
          <a:p>
            <a:fld id="{93E8EC99-03FE-4616-8D00-1E98F5833C68}" type="slidenum">
              <a:rPr lang="en-US" smtClean="0">
                <a:latin typeface="+mn-lt"/>
              </a:rPr>
              <a:t>3</a:t>
            </a:fld>
            <a:endParaRPr lang="en-US" dirty="0">
              <a:latin typeface="+mn-lt"/>
            </a:endParaRPr>
          </a:p>
        </p:txBody>
      </p:sp>
      <p:sp>
        <p:nvSpPr>
          <p:cNvPr id="5" name="Date Placeholder 4">
            <a:extLst>
              <a:ext uri="{FF2B5EF4-FFF2-40B4-BE49-F238E27FC236}">
                <a16:creationId xmlns:a16="http://schemas.microsoft.com/office/drawing/2014/main" id="{C5CAFFF1-858E-4BAB-95DC-C26B89179B32}"/>
              </a:ext>
            </a:extLst>
          </p:cNvPr>
          <p:cNvSpPr>
            <a:spLocks noGrp="1"/>
          </p:cNvSpPr>
          <p:nvPr>
            <p:ph type="dt" sz="half" idx="10"/>
          </p:nvPr>
        </p:nvSpPr>
        <p:spPr/>
        <p:txBody>
          <a:bodyPr/>
          <a:lstStyle/>
          <a:p>
            <a:r>
              <a:rPr lang="en-US" dirty="0">
                <a:latin typeface="+mn-lt"/>
              </a:rPr>
              <a:t>mc2-series-004</a:t>
            </a:r>
          </a:p>
        </p:txBody>
      </p:sp>
      <p:sp>
        <p:nvSpPr>
          <p:cNvPr id="6" name="Footer Placeholder 5">
            <a:extLst>
              <a:ext uri="{FF2B5EF4-FFF2-40B4-BE49-F238E27FC236}">
                <a16:creationId xmlns:a16="http://schemas.microsoft.com/office/drawing/2014/main" id="{EAB687CE-3FE5-47FE-81C1-00203E2A925B}"/>
              </a:ext>
            </a:extLst>
          </p:cNvPr>
          <p:cNvSpPr>
            <a:spLocks noGrp="1"/>
          </p:cNvSpPr>
          <p:nvPr>
            <p:ph type="ftr" sz="quarter" idx="11"/>
          </p:nvPr>
        </p:nvSpPr>
        <p:spPr/>
        <p:txBody>
          <a:bodyPr/>
          <a:lstStyle/>
          <a:p>
            <a:r>
              <a:rPr lang="en-US" dirty="0"/>
              <a:t>  </a:t>
            </a:r>
          </a:p>
        </p:txBody>
      </p:sp>
    </p:spTree>
    <p:extLst>
      <p:ext uri="{BB962C8B-B14F-4D97-AF65-F5344CB8AC3E}">
        <p14:creationId xmlns:p14="http://schemas.microsoft.com/office/powerpoint/2010/main" val="17794855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E4E8D22-F017-4EF1-A1FF-F8A5AEE3275F}"/>
              </a:ext>
            </a:extLst>
          </p:cNvPr>
          <p:cNvSpPr>
            <a:spLocks noGrp="1"/>
          </p:cNvSpPr>
          <p:nvPr>
            <p:ph type="title"/>
          </p:nvPr>
        </p:nvSpPr>
        <p:spPr/>
        <p:txBody>
          <a:bodyPr/>
          <a:lstStyle/>
          <a:p>
            <a:r>
              <a:rPr lang="en-US" sz="3600" dirty="0">
                <a:latin typeface="+mn-lt"/>
              </a:rPr>
              <a:t>Main timed loop</a:t>
            </a:r>
          </a:p>
        </p:txBody>
      </p:sp>
      <p:sp>
        <p:nvSpPr>
          <p:cNvPr id="3" name="Slide Number Placeholder 2">
            <a:extLst>
              <a:ext uri="{FF2B5EF4-FFF2-40B4-BE49-F238E27FC236}">
                <a16:creationId xmlns:a16="http://schemas.microsoft.com/office/drawing/2014/main" id="{19EB84ED-C105-4BDD-B699-0396E5B46D37}"/>
              </a:ext>
            </a:extLst>
          </p:cNvPr>
          <p:cNvSpPr>
            <a:spLocks noGrp="1"/>
          </p:cNvSpPr>
          <p:nvPr>
            <p:ph type="sldNum" sz="quarter" idx="12"/>
          </p:nvPr>
        </p:nvSpPr>
        <p:spPr/>
        <p:txBody>
          <a:bodyPr/>
          <a:lstStyle/>
          <a:p>
            <a:fld id="{93E8EC99-03FE-4616-8D00-1E98F5833C68}" type="slidenum">
              <a:rPr lang="en-US" smtClean="0">
                <a:latin typeface="+mn-lt"/>
              </a:rPr>
              <a:t>30</a:t>
            </a:fld>
            <a:endParaRPr lang="en-US" dirty="0">
              <a:latin typeface="+mn-lt"/>
            </a:endParaRPr>
          </a:p>
        </p:txBody>
      </p:sp>
      <p:pic>
        <p:nvPicPr>
          <p:cNvPr id="5" name="Picture 4">
            <a:extLst>
              <a:ext uri="{FF2B5EF4-FFF2-40B4-BE49-F238E27FC236}">
                <a16:creationId xmlns:a16="http://schemas.microsoft.com/office/drawing/2014/main" id="{580A2AE3-581E-4BDA-8D45-B089881B5200}"/>
              </a:ext>
            </a:extLst>
          </p:cNvPr>
          <p:cNvPicPr>
            <a:picLocks noChangeAspect="1"/>
          </p:cNvPicPr>
          <p:nvPr/>
        </p:nvPicPr>
        <p:blipFill>
          <a:blip r:embed="rId3"/>
          <a:stretch>
            <a:fillRect/>
          </a:stretch>
        </p:blipFill>
        <p:spPr>
          <a:xfrm>
            <a:off x="259205" y="1496787"/>
            <a:ext cx="8741815" cy="2737756"/>
          </a:xfrm>
          <a:prstGeom prst="rect">
            <a:avLst/>
          </a:prstGeom>
        </p:spPr>
      </p:pic>
      <p:pic>
        <p:nvPicPr>
          <p:cNvPr id="6" name="Picture 5">
            <a:extLst>
              <a:ext uri="{FF2B5EF4-FFF2-40B4-BE49-F238E27FC236}">
                <a16:creationId xmlns:a16="http://schemas.microsoft.com/office/drawing/2014/main" id="{239F750C-8971-49F4-9915-30A00BBB2B06}"/>
              </a:ext>
            </a:extLst>
          </p:cNvPr>
          <p:cNvPicPr>
            <a:picLocks noChangeAspect="1"/>
          </p:cNvPicPr>
          <p:nvPr/>
        </p:nvPicPr>
        <p:blipFill>
          <a:blip r:embed="rId4"/>
          <a:stretch>
            <a:fillRect/>
          </a:stretch>
        </p:blipFill>
        <p:spPr>
          <a:xfrm>
            <a:off x="320448" y="5231946"/>
            <a:ext cx="5595938" cy="1190625"/>
          </a:xfrm>
          <a:prstGeom prst="rect">
            <a:avLst/>
          </a:prstGeom>
        </p:spPr>
      </p:pic>
      <p:sp>
        <p:nvSpPr>
          <p:cNvPr id="7" name="Oval 6">
            <a:extLst>
              <a:ext uri="{FF2B5EF4-FFF2-40B4-BE49-F238E27FC236}">
                <a16:creationId xmlns:a16="http://schemas.microsoft.com/office/drawing/2014/main" id="{3DF1659E-B2BA-4E2D-9A92-CFCF61ADCA1E}"/>
              </a:ext>
            </a:extLst>
          </p:cNvPr>
          <p:cNvSpPr/>
          <p:nvPr/>
        </p:nvSpPr>
        <p:spPr>
          <a:xfrm>
            <a:off x="2139043" y="2838450"/>
            <a:ext cx="674914" cy="1415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DD84415-71ED-47AF-B5AF-3F6A745C6A01}"/>
              </a:ext>
            </a:extLst>
          </p:cNvPr>
          <p:cNvSpPr/>
          <p:nvPr/>
        </p:nvSpPr>
        <p:spPr>
          <a:xfrm>
            <a:off x="1752600" y="5672814"/>
            <a:ext cx="674914" cy="1415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D45F8869-700D-4431-9FE9-B740513EECD1}"/>
              </a:ext>
            </a:extLst>
          </p:cNvPr>
          <p:cNvSpPr>
            <a:spLocks noGrp="1"/>
          </p:cNvSpPr>
          <p:nvPr>
            <p:ph type="dt" sz="half" idx="10"/>
          </p:nvPr>
        </p:nvSpPr>
        <p:spPr/>
        <p:txBody>
          <a:bodyPr/>
          <a:lstStyle/>
          <a:p>
            <a:r>
              <a:rPr lang="en-US" dirty="0">
                <a:latin typeface="+mn-lt"/>
              </a:rPr>
              <a:t>mc2-series-004</a:t>
            </a:r>
          </a:p>
        </p:txBody>
      </p:sp>
      <p:sp>
        <p:nvSpPr>
          <p:cNvPr id="4" name="Footer Placeholder 3">
            <a:extLst>
              <a:ext uri="{FF2B5EF4-FFF2-40B4-BE49-F238E27FC236}">
                <a16:creationId xmlns:a16="http://schemas.microsoft.com/office/drawing/2014/main" id="{DE69F49B-6D33-4C6B-B62B-0FC4790E9581}"/>
              </a:ext>
            </a:extLst>
          </p:cNvPr>
          <p:cNvSpPr>
            <a:spLocks noGrp="1"/>
          </p:cNvSpPr>
          <p:nvPr>
            <p:ph type="ftr" sz="quarter" idx="11"/>
          </p:nvPr>
        </p:nvSpPr>
        <p:spPr/>
        <p:txBody>
          <a:bodyPr/>
          <a:lstStyle/>
          <a:p>
            <a:r>
              <a:rPr lang="en-US" dirty="0">
                <a:latin typeface="+mn-lt"/>
              </a:rPr>
              <a:t>3. Compute-only Code</a:t>
            </a:r>
          </a:p>
        </p:txBody>
      </p:sp>
      <p:sp>
        <p:nvSpPr>
          <p:cNvPr id="10" name="TextBox 9">
            <a:extLst>
              <a:ext uri="{FF2B5EF4-FFF2-40B4-BE49-F238E27FC236}">
                <a16:creationId xmlns:a16="http://schemas.microsoft.com/office/drawing/2014/main" id="{15F9056E-C1BC-4057-A817-94B04DD1E7AB}"/>
              </a:ext>
            </a:extLst>
          </p:cNvPr>
          <p:cNvSpPr txBox="1"/>
          <p:nvPr/>
        </p:nvSpPr>
        <p:spPr>
          <a:xfrm>
            <a:off x="9996641" y="2277177"/>
            <a:ext cx="1768433" cy="923330"/>
          </a:xfrm>
          <a:prstGeom prst="rect">
            <a:avLst/>
          </a:prstGeom>
          <a:noFill/>
        </p:spPr>
        <p:txBody>
          <a:bodyPr wrap="none" rtlCol="0">
            <a:spAutoFit/>
          </a:bodyPr>
          <a:lstStyle/>
          <a:p>
            <a:r>
              <a:rPr lang="en-US" dirty="0"/>
              <a:t>VITO </a:t>
            </a:r>
            <a:r>
              <a:rPr lang="en-US" dirty="0">
                <a:sym typeface="Symbol" panose="05050102010706020507" pitchFamily="18" charset="2"/>
              </a:rPr>
              <a:t></a:t>
            </a:r>
            <a:r>
              <a:rPr lang="en-US" dirty="0"/>
              <a:t> </a:t>
            </a:r>
          </a:p>
          <a:p>
            <a:r>
              <a:rPr lang="en-US" u="sng" dirty="0"/>
              <a:t>v</a:t>
            </a:r>
            <a:r>
              <a:rPr lang="en-US" dirty="0"/>
              <a:t>ectorize </a:t>
            </a:r>
            <a:r>
              <a:rPr lang="en-US" u="sng" dirty="0"/>
              <a:t>i</a:t>
            </a:r>
            <a:r>
              <a:rPr lang="en-US" dirty="0"/>
              <a:t>nner,</a:t>
            </a:r>
          </a:p>
          <a:p>
            <a:r>
              <a:rPr lang="en-US" u="sng" dirty="0"/>
              <a:t>t</a:t>
            </a:r>
            <a:r>
              <a:rPr lang="en-US" dirty="0"/>
              <a:t>hread </a:t>
            </a:r>
            <a:r>
              <a:rPr lang="en-US" u="sng" dirty="0"/>
              <a:t>o</a:t>
            </a:r>
            <a:r>
              <a:rPr lang="en-US" dirty="0"/>
              <a:t>uter</a:t>
            </a:r>
          </a:p>
        </p:txBody>
      </p:sp>
    </p:spTree>
    <p:extLst>
      <p:ext uri="{BB962C8B-B14F-4D97-AF65-F5344CB8AC3E}">
        <p14:creationId xmlns:p14="http://schemas.microsoft.com/office/powerpoint/2010/main" val="13914400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F5DB1-56D0-4E35-B24D-CF0F6B7B2198}"/>
              </a:ext>
            </a:extLst>
          </p:cNvPr>
          <p:cNvSpPr>
            <a:spLocks noGrp="1"/>
          </p:cNvSpPr>
          <p:nvPr>
            <p:ph type="title"/>
          </p:nvPr>
        </p:nvSpPr>
        <p:spPr/>
        <p:txBody>
          <a:bodyPr/>
          <a:lstStyle/>
          <a:p>
            <a:r>
              <a:rPr lang="en-US" sz="3600" dirty="0">
                <a:latin typeface="+mn-lt"/>
              </a:rPr>
              <a:t>Animation</a:t>
            </a:r>
          </a:p>
        </p:txBody>
      </p:sp>
      <p:sp>
        <p:nvSpPr>
          <p:cNvPr id="3" name="Date Placeholder 2">
            <a:extLst>
              <a:ext uri="{FF2B5EF4-FFF2-40B4-BE49-F238E27FC236}">
                <a16:creationId xmlns:a16="http://schemas.microsoft.com/office/drawing/2014/main" id="{E184EFD3-1096-4F3E-B8CB-674824199186}"/>
              </a:ext>
            </a:extLst>
          </p:cNvPr>
          <p:cNvSpPr>
            <a:spLocks noGrp="1"/>
          </p:cNvSpPr>
          <p:nvPr>
            <p:ph type="dt" sz="half" idx="10"/>
          </p:nvPr>
        </p:nvSpPr>
        <p:spPr/>
        <p:txBody>
          <a:bodyPr/>
          <a:lstStyle/>
          <a:p>
            <a:r>
              <a:rPr lang="en-US" dirty="0">
                <a:latin typeface="+mn-lt"/>
              </a:rPr>
              <a:t>mc2-series-004</a:t>
            </a:r>
          </a:p>
        </p:txBody>
      </p:sp>
      <p:sp>
        <p:nvSpPr>
          <p:cNvPr id="4" name="Footer Placeholder 3">
            <a:extLst>
              <a:ext uri="{FF2B5EF4-FFF2-40B4-BE49-F238E27FC236}">
                <a16:creationId xmlns:a16="http://schemas.microsoft.com/office/drawing/2014/main" id="{10B72C54-7DFD-46E6-ADEB-51EB0400D365}"/>
              </a:ext>
            </a:extLst>
          </p:cNvPr>
          <p:cNvSpPr>
            <a:spLocks noGrp="1"/>
          </p:cNvSpPr>
          <p:nvPr>
            <p:ph type="ftr" sz="quarter" idx="11"/>
          </p:nvPr>
        </p:nvSpPr>
        <p:spPr/>
        <p:txBody>
          <a:bodyPr/>
          <a:lstStyle/>
          <a:p>
            <a:r>
              <a:rPr lang="en-US" dirty="0">
                <a:latin typeface="+mn-lt"/>
              </a:rPr>
              <a:t>3. Compute-only Code</a:t>
            </a:r>
          </a:p>
        </p:txBody>
      </p:sp>
      <p:sp>
        <p:nvSpPr>
          <p:cNvPr id="5" name="Slide Number Placeholder 4">
            <a:extLst>
              <a:ext uri="{FF2B5EF4-FFF2-40B4-BE49-F238E27FC236}">
                <a16:creationId xmlns:a16="http://schemas.microsoft.com/office/drawing/2014/main" id="{E73C1283-471E-4C8F-9215-45B5B3ADAAA3}"/>
              </a:ext>
            </a:extLst>
          </p:cNvPr>
          <p:cNvSpPr>
            <a:spLocks noGrp="1"/>
          </p:cNvSpPr>
          <p:nvPr>
            <p:ph type="sldNum" sz="quarter" idx="12"/>
          </p:nvPr>
        </p:nvSpPr>
        <p:spPr/>
        <p:txBody>
          <a:bodyPr/>
          <a:lstStyle/>
          <a:p>
            <a:fld id="{93E8EC99-03FE-4616-8D00-1E98F5833C68}" type="slidenum">
              <a:rPr lang="en-US" smtClean="0">
                <a:latin typeface="+mn-lt"/>
              </a:rPr>
              <a:t>31</a:t>
            </a:fld>
            <a:endParaRPr lang="en-US" dirty="0">
              <a:latin typeface="+mn-lt"/>
            </a:endParaRPr>
          </a:p>
        </p:txBody>
      </p:sp>
      <p:pic>
        <p:nvPicPr>
          <p:cNvPr id="6" name="Picture 5">
            <a:extLst>
              <a:ext uri="{FF2B5EF4-FFF2-40B4-BE49-F238E27FC236}">
                <a16:creationId xmlns:a16="http://schemas.microsoft.com/office/drawing/2014/main" id="{03EFE477-26D3-4E65-AE08-A0807D25DA0D}"/>
              </a:ext>
            </a:extLst>
          </p:cNvPr>
          <p:cNvPicPr>
            <a:picLocks noChangeAspect="1"/>
          </p:cNvPicPr>
          <p:nvPr/>
        </p:nvPicPr>
        <p:blipFill>
          <a:blip r:embed="rId3"/>
          <a:stretch>
            <a:fillRect/>
          </a:stretch>
        </p:blipFill>
        <p:spPr>
          <a:xfrm>
            <a:off x="254448" y="1066078"/>
            <a:ext cx="9312667" cy="5385712"/>
          </a:xfrm>
          <a:prstGeom prst="rect">
            <a:avLst/>
          </a:prstGeom>
        </p:spPr>
      </p:pic>
      <p:sp>
        <p:nvSpPr>
          <p:cNvPr id="7" name="TextBox 6">
            <a:extLst>
              <a:ext uri="{FF2B5EF4-FFF2-40B4-BE49-F238E27FC236}">
                <a16:creationId xmlns:a16="http://schemas.microsoft.com/office/drawing/2014/main" id="{BDA38084-1460-4243-A16E-C7FDC629DA63}"/>
              </a:ext>
            </a:extLst>
          </p:cNvPr>
          <p:cNvSpPr txBox="1"/>
          <p:nvPr/>
        </p:nvSpPr>
        <p:spPr>
          <a:xfrm>
            <a:off x="9793925" y="1726005"/>
            <a:ext cx="2236568" cy="4247317"/>
          </a:xfrm>
          <a:prstGeom prst="rect">
            <a:avLst/>
          </a:prstGeom>
          <a:noFill/>
        </p:spPr>
        <p:txBody>
          <a:bodyPr wrap="square" rtlCol="0">
            <a:spAutoFit/>
          </a:bodyPr>
          <a:lstStyle/>
          <a:p>
            <a:r>
              <a:rPr lang="en-US" dirty="0"/>
              <a:t>For 1, 2, 3, . . . , 256 </a:t>
            </a:r>
            <a:r>
              <a:rPr lang="en-US" dirty="0" err="1"/>
              <a:t>OpenMP</a:t>
            </a:r>
            <a:r>
              <a:rPr lang="en-US" dirty="0"/>
              <a:t> threads, have each thread compute 50 million iterations of a loop body containing </a:t>
            </a:r>
            <a:r>
              <a:rPr lang="en-US" i="1" dirty="0" err="1"/>
              <a:t>nfma</a:t>
            </a:r>
            <a:r>
              <a:rPr lang="en-US" dirty="0"/>
              <a:t> = 10 single-precision FMA instructions.</a:t>
            </a:r>
          </a:p>
          <a:p>
            <a:endParaRPr lang="en-US" dirty="0"/>
          </a:p>
          <a:p>
            <a:r>
              <a:rPr lang="en-US" dirty="0"/>
              <a:t>How much time does it take each individual </a:t>
            </a:r>
            <a:r>
              <a:rPr lang="en-US" dirty="0" err="1"/>
              <a:t>OpenMP</a:t>
            </a:r>
            <a:r>
              <a:rPr lang="en-US" dirty="0"/>
              <a:t> thread to complete its loop?</a:t>
            </a:r>
          </a:p>
        </p:txBody>
      </p:sp>
      <p:sp>
        <p:nvSpPr>
          <p:cNvPr id="8" name="TextBox 7">
            <a:extLst>
              <a:ext uri="{FF2B5EF4-FFF2-40B4-BE49-F238E27FC236}">
                <a16:creationId xmlns:a16="http://schemas.microsoft.com/office/drawing/2014/main" id="{2BC22A80-44D9-4CBD-B4A3-C015215B9DC6}"/>
              </a:ext>
            </a:extLst>
          </p:cNvPr>
          <p:cNvSpPr txBox="1"/>
          <p:nvPr/>
        </p:nvSpPr>
        <p:spPr>
          <a:xfrm>
            <a:off x="6701824" y="2483117"/>
            <a:ext cx="2763898" cy="307777"/>
          </a:xfrm>
          <a:prstGeom prst="rect">
            <a:avLst/>
          </a:prstGeom>
          <a:noFill/>
        </p:spPr>
        <p:txBody>
          <a:bodyPr wrap="none" rtlCol="0">
            <a:spAutoFit/>
          </a:bodyPr>
          <a:lstStyle/>
          <a:p>
            <a:r>
              <a:rPr lang="en-US" sz="1400" dirty="0"/>
              <a:t>default KMP_AFFINITY=scatter</a:t>
            </a:r>
          </a:p>
        </p:txBody>
      </p:sp>
    </p:spTree>
    <p:extLst>
      <p:ext uri="{BB962C8B-B14F-4D97-AF65-F5344CB8AC3E}">
        <p14:creationId xmlns:p14="http://schemas.microsoft.com/office/powerpoint/2010/main" val="3743751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07CB4-DD45-4349-A397-D8E6DE0A8A8D}"/>
              </a:ext>
            </a:extLst>
          </p:cNvPr>
          <p:cNvSpPr>
            <a:spLocks noGrp="1"/>
          </p:cNvSpPr>
          <p:nvPr>
            <p:ph type="title"/>
          </p:nvPr>
        </p:nvSpPr>
        <p:spPr/>
        <p:txBody>
          <a:bodyPr/>
          <a:lstStyle/>
          <a:p>
            <a:r>
              <a:rPr lang="en-US" sz="3600" dirty="0">
                <a:latin typeface="+mn-lt"/>
              </a:rPr>
              <a:t>Single precision (SP) results  (Xeon Phi 7210, 64 cores)</a:t>
            </a:r>
          </a:p>
        </p:txBody>
      </p:sp>
      <p:sp>
        <p:nvSpPr>
          <p:cNvPr id="3" name="Slide Number Placeholder 2">
            <a:extLst>
              <a:ext uri="{FF2B5EF4-FFF2-40B4-BE49-F238E27FC236}">
                <a16:creationId xmlns:a16="http://schemas.microsoft.com/office/drawing/2014/main" id="{B02D765D-A5EB-4E6C-95DE-567897989443}"/>
              </a:ext>
            </a:extLst>
          </p:cNvPr>
          <p:cNvSpPr>
            <a:spLocks noGrp="1"/>
          </p:cNvSpPr>
          <p:nvPr>
            <p:ph type="sldNum" sz="quarter" idx="12"/>
          </p:nvPr>
        </p:nvSpPr>
        <p:spPr/>
        <p:txBody>
          <a:bodyPr/>
          <a:lstStyle/>
          <a:p>
            <a:fld id="{93E8EC99-03FE-4616-8D00-1E98F5833C68}" type="slidenum">
              <a:rPr lang="en-US" smtClean="0">
                <a:latin typeface="+mn-lt"/>
              </a:rPr>
              <a:t>32</a:t>
            </a:fld>
            <a:endParaRPr lang="en-US" dirty="0">
              <a:latin typeface="+mn-lt"/>
            </a:endParaRPr>
          </a:p>
        </p:txBody>
      </p:sp>
      <p:pic>
        <p:nvPicPr>
          <p:cNvPr id="8" name="Picture 7">
            <a:extLst>
              <a:ext uri="{FF2B5EF4-FFF2-40B4-BE49-F238E27FC236}">
                <a16:creationId xmlns:a16="http://schemas.microsoft.com/office/drawing/2014/main" id="{D61A3EFF-5654-4E08-B2B5-3250A5801A3A}"/>
              </a:ext>
            </a:extLst>
          </p:cNvPr>
          <p:cNvPicPr>
            <a:picLocks noChangeAspect="1"/>
          </p:cNvPicPr>
          <p:nvPr/>
        </p:nvPicPr>
        <p:blipFill>
          <a:blip r:embed="rId3"/>
          <a:stretch>
            <a:fillRect/>
          </a:stretch>
        </p:blipFill>
        <p:spPr>
          <a:xfrm>
            <a:off x="11265649" y="1635015"/>
            <a:ext cx="704040" cy="4314265"/>
          </a:xfrm>
          <a:prstGeom prst="rect">
            <a:avLst/>
          </a:prstGeom>
        </p:spPr>
      </p:pic>
      <p:sp>
        <p:nvSpPr>
          <p:cNvPr id="4" name="Date Placeholder 3">
            <a:extLst>
              <a:ext uri="{FF2B5EF4-FFF2-40B4-BE49-F238E27FC236}">
                <a16:creationId xmlns:a16="http://schemas.microsoft.com/office/drawing/2014/main" id="{A3F44183-4F9B-4328-90E8-FF56A0969BEE}"/>
              </a:ext>
            </a:extLst>
          </p:cNvPr>
          <p:cNvSpPr>
            <a:spLocks noGrp="1"/>
          </p:cNvSpPr>
          <p:nvPr>
            <p:ph type="dt" sz="half" idx="10"/>
          </p:nvPr>
        </p:nvSpPr>
        <p:spPr/>
        <p:txBody>
          <a:bodyPr/>
          <a:lstStyle/>
          <a:p>
            <a:r>
              <a:rPr lang="en-US" dirty="0">
                <a:latin typeface="+mn-lt"/>
              </a:rPr>
              <a:t>mc2-series-004</a:t>
            </a:r>
          </a:p>
        </p:txBody>
      </p:sp>
      <p:sp>
        <p:nvSpPr>
          <p:cNvPr id="5" name="Footer Placeholder 4">
            <a:extLst>
              <a:ext uri="{FF2B5EF4-FFF2-40B4-BE49-F238E27FC236}">
                <a16:creationId xmlns:a16="http://schemas.microsoft.com/office/drawing/2014/main" id="{29375DC9-26D9-46A5-8BFF-CA18AFBD70C6}"/>
              </a:ext>
            </a:extLst>
          </p:cNvPr>
          <p:cNvSpPr>
            <a:spLocks noGrp="1"/>
          </p:cNvSpPr>
          <p:nvPr>
            <p:ph type="ftr" sz="quarter" idx="11"/>
          </p:nvPr>
        </p:nvSpPr>
        <p:spPr/>
        <p:txBody>
          <a:bodyPr/>
          <a:lstStyle/>
          <a:p>
            <a:r>
              <a:rPr lang="en-US" dirty="0">
                <a:latin typeface="+mn-lt"/>
              </a:rPr>
              <a:t>3. Compute-only Code</a:t>
            </a:r>
          </a:p>
        </p:txBody>
      </p:sp>
      <p:sp>
        <p:nvSpPr>
          <p:cNvPr id="9" name="TextBox 8">
            <a:extLst>
              <a:ext uri="{FF2B5EF4-FFF2-40B4-BE49-F238E27FC236}">
                <a16:creationId xmlns:a16="http://schemas.microsoft.com/office/drawing/2014/main" id="{C81B73E8-7F1A-4CF0-A14F-EF3A7206B4E4}"/>
              </a:ext>
            </a:extLst>
          </p:cNvPr>
          <p:cNvSpPr txBox="1"/>
          <p:nvPr/>
        </p:nvSpPr>
        <p:spPr>
          <a:xfrm>
            <a:off x="2101304" y="1430997"/>
            <a:ext cx="2319866" cy="523220"/>
          </a:xfrm>
          <a:prstGeom prst="rect">
            <a:avLst/>
          </a:prstGeom>
          <a:noFill/>
        </p:spPr>
        <p:txBody>
          <a:bodyPr wrap="none" rtlCol="0">
            <a:spAutoFit/>
          </a:bodyPr>
          <a:lstStyle/>
          <a:p>
            <a:r>
              <a:rPr lang="en-US" dirty="0"/>
              <a:t>“reasonable, fair” </a:t>
            </a:r>
            <a:r>
              <a:rPr lang="en-US" sz="2800" b="1" dirty="0">
                <a:solidFill>
                  <a:srgbClr val="00B050"/>
                </a:solidFill>
                <a:latin typeface="Book Antiqua" panose="02040602050305030304" pitchFamily="18" charset="0"/>
                <a:sym typeface="Wingdings" panose="05000000000000000000" pitchFamily="2" charset="2"/>
              </a:rPr>
              <a:t></a:t>
            </a:r>
            <a:endParaRPr lang="en-US" sz="2800" dirty="0"/>
          </a:p>
        </p:txBody>
      </p:sp>
      <p:sp>
        <p:nvSpPr>
          <p:cNvPr id="10" name="TextBox 9">
            <a:extLst>
              <a:ext uri="{FF2B5EF4-FFF2-40B4-BE49-F238E27FC236}">
                <a16:creationId xmlns:a16="http://schemas.microsoft.com/office/drawing/2014/main" id="{393FC47C-535B-43C4-96CA-79E17993CB38}"/>
              </a:ext>
            </a:extLst>
          </p:cNvPr>
          <p:cNvSpPr txBox="1"/>
          <p:nvPr/>
        </p:nvSpPr>
        <p:spPr>
          <a:xfrm>
            <a:off x="7230419" y="1454698"/>
            <a:ext cx="3289683" cy="523220"/>
          </a:xfrm>
          <a:prstGeom prst="rect">
            <a:avLst/>
          </a:prstGeom>
          <a:noFill/>
        </p:spPr>
        <p:txBody>
          <a:bodyPr wrap="none" rtlCol="0">
            <a:spAutoFit/>
          </a:bodyPr>
          <a:lstStyle/>
          <a:p>
            <a:r>
              <a:rPr lang="en-US" dirty="0"/>
              <a:t>“conservative, pessimistic” </a:t>
            </a:r>
            <a:r>
              <a:rPr lang="en-US" sz="2800" b="1" dirty="0">
                <a:solidFill>
                  <a:srgbClr val="00B050"/>
                </a:solidFill>
                <a:latin typeface="Book Antiqua" panose="02040602050305030304" pitchFamily="18" charset="0"/>
                <a:sym typeface="Wingdings" panose="05000000000000000000" pitchFamily="2" charset="2"/>
              </a:rPr>
              <a:t></a:t>
            </a:r>
            <a:endParaRPr lang="en-US" sz="2800" dirty="0"/>
          </a:p>
        </p:txBody>
      </p:sp>
      <p:pic>
        <p:nvPicPr>
          <p:cNvPr id="11" name="Picture 10">
            <a:extLst>
              <a:ext uri="{FF2B5EF4-FFF2-40B4-BE49-F238E27FC236}">
                <a16:creationId xmlns:a16="http://schemas.microsoft.com/office/drawing/2014/main" id="{FFA0CDD1-62F2-4707-AAFA-C9638D83B064}"/>
              </a:ext>
            </a:extLst>
          </p:cNvPr>
          <p:cNvPicPr>
            <a:picLocks noChangeAspect="1"/>
          </p:cNvPicPr>
          <p:nvPr/>
        </p:nvPicPr>
        <p:blipFill>
          <a:blip r:embed="rId4"/>
          <a:stretch>
            <a:fillRect/>
          </a:stretch>
        </p:blipFill>
        <p:spPr>
          <a:xfrm>
            <a:off x="184926" y="2319304"/>
            <a:ext cx="5159309" cy="3840480"/>
          </a:xfrm>
          <a:prstGeom prst="rect">
            <a:avLst/>
          </a:prstGeom>
        </p:spPr>
      </p:pic>
      <p:pic>
        <p:nvPicPr>
          <p:cNvPr id="12" name="Picture 11">
            <a:extLst>
              <a:ext uri="{FF2B5EF4-FFF2-40B4-BE49-F238E27FC236}">
                <a16:creationId xmlns:a16="http://schemas.microsoft.com/office/drawing/2014/main" id="{684BF63B-9D9B-4740-9133-FF51330D9DF1}"/>
              </a:ext>
            </a:extLst>
          </p:cNvPr>
          <p:cNvPicPr>
            <a:picLocks noChangeAspect="1"/>
          </p:cNvPicPr>
          <p:nvPr/>
        </p:nvPicPr>
        <p:blipFill>
          <a:blip r:embed="rId5"/>
          <a:stretch>
            <a:fillRect/>
          </a:stretch>
        </p:blipFill>
        <p:spPr>
          <a:xfrm>
            <a:off x="5885859" y="2319304"/>
            <a:ext cx="5159310" cy="3840480"/>
          </a:xfrm>
          <a:prstGeom prst="rect">
            <a:avLst/>
          </a:prstGeom>
        </p:spPr>
      </p:pic>
      <p:sp>
        <p:nvSpPr>
          <p:cNvPr id="6" name="TextBox 5">
            <a:extLst>
              <a:ext uri="{FF2B5EF4-FFF2-40B4-BE49-F238E27FC236}">
                <a16:creationId xmlns:a16="http://schemas.microsoft.com/office/drawing/2014/main" id="{E682E5C4-8BE4-42EA-A387-2F4B09FD65E2}"/>
              </a:ext>
            </a:extLst>
          </p:cNvPr>
          <p:cNvSpPr txBox="1"/>
          <p:nvPr/>
        </p:nvSpPr>
        <p:spPr>
          <a:xfrm>
            <a:off x="9264940" y="986974"/>
            <a:ext cx="2763898" cy="307777"/>
          </a:xfrm>
          <a:prstGeom prst="rect">
            <a:avLst/>
          </a:prstGeom>
          <a:noFill/>
        </p:spPr>
        <p:txBody>
          <a:bodyPr wrap="none" rtlCol="0">
            <a:spAutoFit/>
          </a:bodyPr>
          <a:lstStyle/>
          <a:p>
            <a:r>
              <a:rPr lang="en-US" sz="1400" dirty="0"/>
              <a:t>default KMP_AFFINITY=scatter</a:t>
            </a:r>
          </a:p>
        </p:txBody>
      </p:sp>
    </p:spTree>
    <p:extLst>
      <p:ext uri="{BB962C8B-B14F-4D97-AF65-F5344CB8AC3E}">
        <p14:creationId xmlns:p14="http://schemas.microsoft.com/office/powerpoint/2010/main" val="2366980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1C540-0BF9-4A82-AED6-6A89FE41119F}"/>
              </a:ext>
            </a:extLst>
          </p:cNvPr>
          <p:cNvSpPr>
            <a:spLocks noGrp="1"/>
          </p:cNvSpPr>
          <p:nvPr>
            <p:ph type="title"/>
          </p:nvPr>
        </p:nvSpPr>
        <p:spPr/>
        <p:txBody>
          <a:bodyPr/>
          <a:lstStyle/>
          <a:p>
            <a:r>
              <a:rPr lang="en-US" sz="3600" dirty="0">
                <a:latin typeface="+mn-lt"/>
              </a:rPr>
              <a:t>Single precision (SP) results  (Xeon Phi 7210, 64 cores)</a:t>
            </a:r>
          </a:p>
        </p:txBody>
      </p:sp>
      <p:pic>
        <p:nvPicPr>
          <p:cNvPr id="6" name="Picture 5">
            <a:extLst>
              <a:ext uri="{FF2B5EF4-FFF2-40B4-BE49-F238E27FC236}">
                <a16:creationId xmlns:a16="http://schemas.microsoft.com/office/drawing/2014/main" id="{EE24CC56-4B86-4D89-818D-69590316C5A1}"/>
              </a:ext>
            </a:extLst>
          </p:cNvPr>
          <p:cNvPicPr>
            <a:picLocks noChangeAspect="1"/>
          </p:cNvPicPr>
          <p:nvPr/>
        </p:nvPicPr>
        <p:blipFill>
          <a:blip r:embed="rId3"/>
          <a:stretch>
            <a:fillRect/>
          </a:stretch>
        </p:blipFill>
        <p:spPr>
          <a:xfrm>
            <a:off x="11321772" y="1657328"/>
            <a:ext cx="668374" cy="4095706"/>
          </a:xfrm>
          <a:prstGeom prst="rect">
            <a:avLst/>
          </a:prstGeom>
        </p:spPr>
      </p:pic>
      <p:sp>
        <p:nvSpPr>
          <p:cNvPr id="3" name="Date Placeholder 2">
            <a:extLst>
              <a:ext uri="{FF2B5EF4-FFF2-40B4-BE49-F238E27FC236}">
                <a16:creationId xmlns:a16="http://schemas.microsoft.com/office/drawing/2014/main" id="{2C36098D-0ED5-4A9B-9CE9-B53EB633703D}"/>
              </a:ext>
            </a:extLst>
          </p:cNvPr>
          <p:cNvSpPr>
            <a:spLocks noGrp="1"/>
          </p:cNvSpPr>
          <p:nvPr>
            <p:ph type="dt" sz="half" idx="10"/>
          </p:nvPr>
        </p:nvSpPr>
        <p:spPr/>
        <p:txBody>
          <a:bodyPr/>
          <a:lstStyle/>
          <a:p>
            <a:r>
              <a:rPr lang="en-US" dirty="0">
                <a:latin typeface="+mn-lt"/>
              </a:rPr>
              <a:t>mc2-series-004</a:t>
            </a:r>
          </a:p>
        </p:txBody>
      </p:sp>
      <p:sp>
        <p:nvSpPr>
          <p:cNvPr id="4" name="Slide Number Placeholder 3">
            <a:extLst>
              <a:ext uri="{FF2B5EF4-FFF2-40B4-BE49-F238E27FC236}">
                <a16:creationId xmlns:a16="http://schemas.microsoft.com/office/drawing/2014/main" id="{3D131342-C4C8-47F0-8AB2-63CF79D80775}"/>
              </a:ext>
            </a:extLst>
          </p:cNvPr>
          <p:cNvSpPr>
            <a:spLocks noGrp="1"/>
          </p:cNvSpPr>
          <p:nvPr>
            <p:ph type="sldNum" sz="quarter" idx="12"/>
          </p:nvPr>
        </p:nvSpPr>
        <p:spPr/>
        <p:txBody>
          <a:bodyPr/>
          <a:lstStyle/>
          <a:p>
            <a:fld id="{93E8EC99-03FE-4616-8D00-1E98F5833C68}" type="slidenum">
              <a:rPr lang="en-US" smtClean="0">
                <a:latin typeface="+mn-lt"/>
              </a:rPr>
              <a:t>33</a:t>
            </a:fld>
            <a:endParaRPr lang="en-US" dirty="0">
              <a:latin typeface="+mn-lt"/>
            </a:endParaRPr>
          </a:p>
        </p:txBody>
      </p:sp>
      <p:sp>
        <p:nvSpPr>
          <p:cNvPr id="5" name="Footer Placeholder 4">
            <a:extLst>
              <a:ext uri="{FF2B5EF4-FFF2-40B4-BE49-F238E27FC236}">
                <a16:creationId xmlns:a16="http://schemas.microsoft.com/office/drawing/2014/main" id="{8D99E660-3BE3-4319-9FA9-187E6F3DE882}"/>
              </a:ext>
            </a:extLst>
          </p:cNvPr>
          <p:cNvSpPr>
            <a:spLocks noGrp="1"/>
          </p:cNvSpPr>
          <p:nvPr>
            <p:ph type="ftr" sz="quarter" idx="11"/>
          </p:nvPr>
        </p:nvSpPr>
        <p:spPr/>
        <p:txBody>
          <a:bodyPr/>
          <a:lstStyle/>
          <a:p>
            <a:r>
              <a:rPr lang="en-US" dirty="0">
                <a:latin typeface="+mn-lt"/>
              </a:rPr>
              <a:t>3. Compute-only Code</a:t>
            </a:r>
          </a:p>
        </p:txBody>
      </p:sp>
      <p:sp>
        <p:nvSpPr>
          <p:cNvPr id="11" name="TextBox 10">
            <a:extLst>
              <a:ext uri="{FF2B5EF4-FFF2-40B4-BE49-F238E27FC236}">
                <a16:creationId xmlns:a16="http://schemas.microsoft.com/office/drawing/2014/main" id="{610BBCD6-B118-4DB7-A254-3A8DF616AD3D}"/>
              </a:ext>
            </a:extLst>
          </p:cNvPr>
          <p:cNvSpPr txBox="1"/>
          <p:nvPr/>
        </p:nvSpPr>
        <p:spPr>
          <a:xfrm>
            <a:off x="2234528" y="1414606"/>
            <a:ext cx="2109873" cy="523220"/>
          </a:xfrm>
          <a:prstGeom prst="rect">
            <a:avLst/>
          </a:prstGeom>
          <a:noFill/>
        </p:spPr>
        <p:txBody>
          <a:bodyPr wrap="none" rtlCol="0">
            <a:spAutoFit/>
          </a:bodyPr>
          <a:lstStyle/>
          <a:p>
            <a:r>
              <a:rPr lang="en-US" dirty="0"/>
              <a:t>“too optimistic” </a:t>
            </a:r>
            <a:r>
              <a:rPr lang="en-US" sz="2800" b="1" dirty="0">
                <a:solidFill>
                  <a:srgbClr val="FF0000"/>
                </a:solidFill>
                <a:sym typeface="Wingdings" panose="05000000000000000000" pitchFamily="2" charset="2"/>
              </a:rPr>
              <a:t></a:t>
            </a:r>
            <a:endParaRPr lang="en-US" sz="2800" b="1" dirty="0">
              <a:solidFill>
                <a:srgbClr val="FF0000"/>
              </a:solidFill>
            </a:endParaRPr>
          </a:p>
        </p:txBody>
      </p:sp>
      <p:sp>
        <p:nvSpPr>
          <p:cNvPr id="12" name="TextBox 11">
            <a:extLst>
              <a:ext uri="{FF2B5EF4-FFF2-40B4-BE49-F238E27FC236}">
                <a16:creationId xmlns:a16="http://schemas.microsoft.com/office/drawing/2014/main" id="{809126B4-0412-418F-BA97-54DDBB4D59B9}"/>
              </a:ext>
            </a:extLst>
          </p:cNvPr>
          <p:cNvSpPr txBox="1"/>
          <p:nvPr/>
        </p:nvSpPr>
        <p:spPr>
          <a:xfrm>
            <a:off x="7412563" y="1414606"/>
            <a:ext cx="2779928" cy="523220"/>
          </a:xfrm>
          <a:prstGeom prst="rect">
            <a:avLst/>
          </a:prstGeom>
          <a:noFill/>
        </p:spPr>
        <p:txBody>
          <a:bodyPr wrap="none" rtlCol="0">
            <a:spAutoFit/>
          </a:bodyPr>
          <a:lstStyle/>
          <a:p>
            <a:r>
              <a:rPr lang="en-US" dirty="0"/>
              <a:t>“</a:t>
            </a:r>
            <a:r>
              <a:rPr lang="en-US" u="sng" dirty="0"/>
              <a:t>much</a:t>
            </a:r>
            <a:r>
              <a:rPr lang="en-US" dirty="0"/>
              <a:t> too optimistic”</a:t>
            </a:r>
            <a:r>
              <a:rPr lang="en-US" sz="2800" b="1" dirty="0">
                <a:solidFill>
                  <a:srgbClr val="FF0000"/>
                </a:solidFill>
                <a:sym typeface="Wingdings" panose="05000000000000000000" pitchFamily="2" charset="2"/>
              </a:rPr>
              <a:t> </a:t>
            </a:r>
            <a:endParaRPr lang="en-US" sz="2800" b="1" dirty="0">
              <a:solidFill>
                <a:srgbClr val="FF0000"/>
              </a:solidFill>
            </a:endParaRPr>
          </a:p>
        </p:txBody>
      </p:sp>
      <p:pic>
        <p:nvPicPr>
          <p:cNvPr id="7" name="Picture 6">
            <a:extLst>
              <a:ext uri="{FF2B5EF4-FFF2-40B4-BE49-F238E27FC236}">
                <a16:creationId xmlns:a16="http://schemas.microsoft.com/office/drawing/2014/main" id="{A8DD9387-78D9-4933-BD34-EC9BD55CF8D2}"/>
              </a:ext>
            </a:extLst>
          </p:cNvPr>
          <p:cNvPicPr>
            <a:picLocks noChangeAspect="1"/>
          </p:cNvPicPr>
          <p:nvPr/>
        </p:nvPicPr>
        <p:blipFill>
          <a:blip r:embed="rId4"/>
          <a:stretch>
            <a:fillRect/>
          </a:stretch>
        </p:blipFill>
        <p:spPr>
          <a:xfrm>
            <a:off x="199835" y="2126989"/>
            <a:ext cx="5159309" cy="3840480"/>
          </a:xfrm>
          <a:prstGeom prst="rect">
            <a:avLst/>
          </a:prstGeom>
        </p:spPr>
      </p:pic>
      <p:pic>
        <p:nvPicPr>
          <p:cNvPr id="8" name="Picture 7">
            <a:extLst>
              <a:ext uri="{FF2B5EF4-FFF2-40B4-BE49-F238E27FC236}">
                <a16:creationId xmlns:a16="http://schemas.microsoft.com/office/drawing/2014/main" id="{5A5618A9-E3FB-4742-8109-47D31EAECD29}"/>
              </a:ext>
            </a:extLst>
          </p:cNvPr>
          <p:cNvPicPr>
            <a:picLocks noChangeAspect="1"/>
          </p:cNvPicPr>
          <p:nvPr/>
        </p:nvPicPr>
        <p:blipFill>
          <a:blip r:embed="rId5"/>
          <a:stretch>
            <a:fillRect/>
          </a:stretch>
        </p:blipFill>
        <p:spPr>
          <a:xfrm>
            <a:off x="5787778" y="2137292"/>
            <a:ext cx="5159309" cy="3840480"/>
          </a:xfrm>
          <a:prstGeom prst="rect">
            <a:avLst/>
          </a:prstGeom>
        </p:spPr>
      </p:pic>
      <p:sp>
        <p:nvSpPr>
          <p:cNvPr id="13" name="TextBox 12">
            <a:extLst>
              <a:ext uri="{FF2B5EF4-FFF2-40B4-BE49-F238E27FC236}">
                <a16:creationId xmlns:a16="http://schemas.microsoft.com/office/drawing/2014/main" id="{2A7084A3-E7A4-4406-AA4B-7668A31D4C9C}"/>
              </a:ext>
            </a:extLst>
          </p:cNvPr>
          <p:cNvSpPr txBox="1"/>
          <p:nvPr/>
        </p:nvSpPr>
        <p:spPr>
          <a:xfrm>
            <a:off x="9264940" y="986974"/>
            <a:ext cx="2763898" cy="307777"/>
          </a:xfrm>
          <a:prstGeom prst="rect">
            <a:avLst/>
          </a:prstGeom>
          <a:noFill/>
        </p:spPr>
        <p:txBody>
          <a:bodyPr wrap="none" rtlCol="0">
            <a:spAutoFit/>
          </a:bodyPr>
          <a:lstStyle/>
          <a:p>
            <a:r>
              <a:rPr lang="en-US" sz="1400" dirty="0"/>
              <a:t>default KMP_AFFINITY=scatter</a:t>
            </a:r>
          </a:p>
        </p:txBody>
      </p:sp>
    </p:spTree>
    <p:extLst>
      <p:ext uri="{BB962C8B-B14F-4D97-AF65-F5344CB8AC3E}">
        <p14:creationId xmlns:p14="http://schemas.microsoft.com/office/powerpoint/2010/main" val="2296634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3736C-A1EC-4B43-9478-6B84E6D7ED56}"/>
              </a:ext>
            </a:extLst>
          </p:cNvPr>
          <p:cNvSpPr>
            <a:spLocks noGrp="1"/>
          </p:cNvSpPr>
          <p:nvPr>
            <p:ph type="title"/>
          </p:nvPr>
        </p:nvSpPr>
        <p:spPr/>
        <p:txBody>
          <a:bodyPr vert="horz" lIns="91440" tIns="45720" rIns="91440" bIns="45720" rtlCol="0" anchor="ctr">
            <a:normAutofit/>
          </a:bodyPr>
          <a:lstStyle/>
          <a:p>
            <a:r>
              <a:rPr lang="en-US" sz="3600" kern="1200" dirty="0">
                <a:latin typeface="+mn-lt"/>
                <a:ea typeface="+mj-ea"/>
                <a:cs typeface="+mj-cs"/>
              </a:rPr>
              <a:t>Double precision (DP) results  </a:t>
            </a:r>
            <a:r>
              <a:rPr lang="en-US" sz="3600" dirty="0">
                <a:latin typeface="+mn-lt"/>
              </a:rPr>
              <a:t>(Xeon Phi 7210, 64 cores)</a:t>
            </a:r>
            <a:endParaRPr lang="en-US" sz="3600" kern="1200" dirty="0">
              <a:solidFill>
                <a:schemeClr val="bg1"/>
              </a:solidFill>
              <a:latin typeface="+mn-lt"/>
              <a:ea typeface="+mj-ea"/>
              <a:cs typeface="+mj-cs"/>
            </a:endParaRPr>
          </a:p>
        </p:txBody>
      </p:sp>
      <p:sp>
        <p:nvSpPr>
          <p:cNvPr id="3" name="Slide Number Placeholder 2">
            <a:extLst>
              <a:ext uri="{FF2B5EF4-FFF2-40B4-BE49-F238E27FC236}">
                <a16:creationId xmlns:a16="http://schemas.microsoft.com/office/drawing/2014/main" id="{668877ED-C73C-4599-A010-844266D04A94}"/>
              </a:ext>
            </a:extLst>
          </p:cNvPr>
          <p:cNvSpPr>
            <a:spLocks noGrp="1"/>
          </p:cNvSpPr>
          <p:nvPr>
            <p:ph type="sldNum" sz="quarter" idx="12"/>
          </p:nvPr>
        </p:nvSpPr>
        <p:spPr/>
        <p:txBody>
          <a:bodyPr/>
          <a:lstStyle/>
          <a:p>
            <a:fld id="{93E8EC99-03FE-4616-8D00-1E98F5833C68}" type="slidenum">
              <a:rPr lang="en-US" smtClean="0">
                <a:latin typeface="+mn-lt"/>
              </a:rPr>
              <a:t>34</a:t>
            </a:fld>
            <a:endParaRPr lang="en-US" dirty="0">
              <a:latin typeface="+mn-lt"/>
            </a:endParaRPr>
          </a:p>
        </p:txBody>
      </p:sp>
      <p:pic>
        <p:nvPicPr>
          <p:cNvPr id="7" name="Picture 6">
            <a:extLst>
              <a:ext uri="{FF2B5EF4-FFF2-40B4-BE49-F238E27FC236}">
                <a16:creationId xmlns:a16="http://schemas.microsoft.com/office/drawing/2014/main" id="{0E14EC1D-BD31-4FEE-8897-D367572C1637}"/>
              </a:ext>
            </a:extLst>
          </p:cNvPr>
          <p:cNvPicPr>
            <a:picLocks noChangeAspect="1"/>
          </p:cNvPicPr>
          <p:nvPr/>
        </p:nvPicPr>
        <p:blipFill>
          <a:blip r:embed="rId3"/>
          <a:stretch>
            <a:fillRect/>
          </a:stretch>
        </p:blipFill>
        <p:spPr>
          <a:xfrm>
            <a:off x="11321772" y="1614319"/>
            <a:ext cx="668374" cy="4095706"/>
          </a:xfrm>
          <a:prstGeom prst="rect">
            <a:avLst/>
          </a:prstGeom>
        </p:spPr>
      </p:pic>
      <p:sp>
        <p:nvSpPr>
          <p:cNvPr id="6" name="Date Placeholder 5">
            <a:extLst>
              <a:ext uri="{FF2B5EF4-FFF2-40B4-BE49-F238E27FC236}">
                <a16:creationId xmlns:a16="http://schemas.microsoft.com/office/drawing/2014/main" id="{317352C7-EB24-4437-A542-F5E4E1D552CC}"/>
              </a:ext>
            </a:extLst>
          </p:cNvPr>
          <p:cNvSpPr>
            <a:spLocks noGrp="1"/>
          </p:cNvSpPr>
          <p:nvPr>
            <p:ph type="dt" sz="half" idx="10"/>
          </p:nvPr>
        </p:nvSpPr>
        <p:spPr/>
        <p:txBody>
          <a:bodyPr/>
          <a:lstStyle/>
          <a:p>
            <a:r>
              <a:rPr lang="en-US" dirty="0">
                <a:latin typeface="+mn-lt"/>
              </a:rPr>
              <a:t>mc2-series-004</a:t>
            </a:r>
          </a:p>
        </p:txBody>
      </p:sp>
      <p:sp>
        <p:nvSpPr>
          <p:cNvPr id="8" name="Footer Placeholder 7">
            <a:extLst>
              <a:ext uri="{FF2B5EF4-FFF2-40B4-BE49-F238E27FC236}">
                <a16:creationId xmlns:a16="http://schemas.microsoft.com/office/drawing/2014/main" id="{6389458F-42C3-4655-8BE0-548C771FC7F0}"/>
              </a:ext>
            </a:extLst>
          </p:cNvPr>
          <p:cNvSpPr>
            <a:spLocks noGrp="1"/>
          </p:cNvSpPr>
          <p:nvPr>
            <p:ph type="ftr" sz="quarter" idx="11"/>
          </p:nvPr>
        </p:nvSpPr>
        <p:spPr/>
        <p:txBody>
          <a:bodyPr/>
          <a:lstStyle/>
          <a:p>
            <a:r>
              <a:rPr lang="en-US" dirty="0">
                <a:latin typeface="+mn-lt"/>
              </a:rPr>
              <a:t>3. Compute-only Code</a:t>
            </a:r>
          </a:p>
        </p:txBody>
      </p:sp>
      <p:sp>
        <p:nvSpPr>
          <p:cNvPr id="11" name="TextBox 10">
            <a:extLst>
              <a:ext uri="{FF2B5EF4-FFF2-40B4-BE49-F238E27FC236}">
                <a16:creationId xmlns:a16="http://schemas.microsoft.com/office/drawing/2014/main" id="{8EE2A006-0B4F-4472-9FB9-F9CE6A32CD15}"/>
              </a:ext>
            </a:extLst>
          </p:cNvPr>
          <p:cNvSpPr txBox="1"/>
          <p:nvPr/>
        </p:nvSpPr>
        <p:spPr>
          <a:xfrm>
            <a:off x="2228010" y="1345743"/>
            <a:ext cx="2319866" cy="523220"/>
          </a:xfrm>
          <a:prstGeom prst="rect">
            <a:avLst/>
          </a:prstGeom>
          <a:noFill/>
        </p:spPr>
        <p:txBody>
          <a:bodyPr wrap="none" rtlCol="0">
            <a:spAutoFit/>
          </a:bodyPr>
          <a:lstStyle/>
          <a:p>
            <a:r>
              <a:rPr lang="en-US" dirty="0"/>
              <a:t>“reasonable, fair” </a:t>
            </a:r>
            <a:r>
              <a:rPr lang="en-US" sz="2800" b="1" dirty="0">
                <a:solidFill>
                  <a:srgbClr val="00B050"/>
                </a:solidFill>
                <a:latin typeface="Book Antiqua" panose="02040602050305030304" pitchFamily="18" charset="0"/>
                <a:sym typeface="Wingdings" panose="05000000000000000000" pitchFamily="2" charset="2"/>
              </a:rPr>
              <a:t></a:t>
            </a:r>
            <a:endParaRPr lang="en-US" sz="2800" dirty="0"/>
          </a:p>
        </p:txBody>
      </p:sp>
      <p:sp>
        <p:nvSpPr>
          <p:cNvPr id="12" name="TextBox 11">
            <a:extLst>
              <a:ext uri="{FF2B5EF4-FFF2-40B4-BE49-F238E27FC236}">
                <a16:creationId xmlns:a16="http://schemas.microsoft.com/office/drawing/2014/main" id="{D19592A3-E119-4093-A1E3-BA8365449928}"/>
              </a:ext>
            </a:extLst>
          </p:cNvPr>
          <p:cNvSpPr txBox="1"/>
          <p:nvPr/>
        </p:nvSpPr>
        <p:spPr>
          <a:xfrm>
            <a:off x="7234514" y="1345743"/>
            <a:ext cx="3289683" cy="523220"/>
          </a:xfrm>
          <a:prstGeom prst="rect">
            <a:avLst/>
          </a:prstGeom>
          <a:noFill/>
        </p:spPr>
        <p:txBody>
          <a:bodyPr wrap="none" rtlCol="0">
            <a:spAutoFit/>
          </a:bodyPr>
          <a:lstStyle/>
          <a:p>
            <a:r>
              <a:rPr lang="en-US" dirty="0"/>
              <a:t>“conservative, pessimistic” </a:t>
            </a:r>
            <a:r>
              <a:rPr lang="en-US" sz="2800" b="1" dirty="0">
                <a:solidFill>
                  <a:srgbClr val="00B050"/>
                </a:solidFill>
                <a:latin typeface="Book Antiqua" panose="02040602050305030304" pitchFamily="18" charset="0"/>
                <a:sym typeface="Wingdings" panose="05000000000000000000" pitchFamily="2" charset="2"/>
              </a:rPr>
              <a:t></a:t>
            </a:r>
            <a:endParaRPr lang="en-US" sz="2800" dirty="0"/>
          </a:p>
        </p:txBody>
      </p:sp>
      <p:pic>
        <p:nvPicPr>
          <p:cNvPr id="4" name="Picture 3">
            <a:extLst>
              <a:ext uri="{FF2B5EF4-FFF2-40B4-BE49-F238E27FC236}">
                <a16:creationId xmlns:a16="http://schemas.microsoft.com/office/drawing/2014/main" id="{E9BE4E96-7E97-45CC-9CFB-E037BDF897B9}"/>
              </a:ext>
            </a:extLst>
          </p:cNvPr>
          <p:cNvPicPr>
            <a:picLocks noChangeAspect="1"/>
          </p:cNvPicPr>
          <p:nvPr/>
        </p:nvPicPr>
        <p:blipFill>
          <a:blip r:embed="rId4"/>
          <a:stretch>
            <a:fillRect/>
          </a:stretch>
        </p:blipFill>
        <p:spPr>
          <a:xfrm>
            <a:off x="118903" y="2061415"/>
            <a:ext cx="5274115" cy="3840480"/>
          </a:xfrm>
          <a:prstGeom prst="rect">
            <a:avLst/>
          </a:prstGeom>
        </p:spPr>
      </p:pic>
      <p:pic>
        <p:nvPicPr>
          <p:cNvPr id="5" name="Picture 4">
            <a:extLst>
              <a:ext uri="{FF2B5EF4-FFF2-40B4-BE49-F238E27FC236}">
                <a16:creationId xmlns:a16="http://schemas.microsoft.com/office/drawing/2014/main" id="{312D4707-FE0C-4886-BC13-3F688B719271}"/>
              </a:ext>
            </a:extLst>
          </p:cNvPr>
          <p:cNvPicPr>
            <a:picLocks noChangeAspect="1"/>
          </p:cNvPicPr>
          <p:nvPr/>
        </p:nvPicPr>
        <p:blipFill>
          <a:blip r:embed="rId5"/>
          <a:stretch>
            <a:fillRect/>
          </a:stretch>
        </p:blipFill>
        <p:spPr>
          <a:xfrm>
            <a:off x="5854399" y="2061415"/>
            <a:ext cx="5274115" cy="3840480"/>
          </a:xfrm>
          <a:prstGeom prst="rect">
            <a:avLst/>
          </a:prstGeom>
        </p:spPr>
      </p:pic>
      <p:sp>
        <p:nvSpPr>
          <p:cNvPr id="13" name="TextBox 12">
            <a:extLst>
              <a:ext uri="{FF2B5EF4-FFF2-40B4-BE49-F238E27FC236}">
                <a16:creationId xmlns:a16="http://schemas.microsoft.com/office/drawing/2014/main" id="{3B57DEDD-18BF-4EEB-8599-029F9D23B800}"/>
              </a:ext>
            </a:extLst>
          </p:cNvPr>
          <p:cNvSpPr txBox="1"/>
          <p:nvPr/>
        </p:nvSpPr>
        <p:spPr>
          <a:xfrm>
            <a:off x="9264940" y="986974"/>
            <a:ext cx="2763898" cy="307777"/>
          </a:xfrm>
          <a:prstGeom prst="rect">
            <a:avLst/>
          </a:prstGeom>
          <a:noFill/>
        </p:spPr>
        <p:txBody>
          <a:bodyPr wrap="none" rtlCol="0">
            <a:spAutoFit/>
          </a:bodyPr>
          <a:lstStyle/>
          <a:p>
            <a:r>
              <a:rPr lang="en-US" sz="1400" dirty="0"/>
              <a:t>default KMP_AFFINITY=scatter</a:t>
            </a:r>
          </a:p>
        </p:txBody>
      </p:sp>
    </p:spTree>
    <p:extLst>
      <p:ext uri="{BB962C8B-B14F-4D97-AF65-F5344CB8AC3E}">
        <p14:creationId xmlns:p14="http://schemas.microsoft.com/office/powerpoint/2010/main" val="742904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8BE8C-DA3E-4338-B4AD-73A6AC4A0D9F}"/>
              </a:ext>
            </a:extLst>
          </p:cNvPr>
          <p:cNvSpPr>
            <a:spLocks noGrp="1"/>
          </p:cNvSpPr>
          <p:nvPr>
            <p:ph type="title"/>
          </p:nvPr>
        </p:nvSpPr>
        <p:spPr/>
        <p:txBody>
          <a:bodyPr/>
          <a:lstStyle/>
          <a:p>
            <a:r>
              <a:rPr lang="en-US" sz="3600" dirty="0">
                <a:latin typeface="+mn-lt"/>
              </a:rPr>
              <a:t>Double precision (DP) results  (Xeon Phi 7210, 64 cores)</a:t>
            </a:r>
          </a:p>
        </p:txBody>
      </p:sp>
      <p:sp>
        <p:nvSpPr>
          <p:cNvPr id="3" name="Slide Number Placeholder 2">
            <a:extLst>
              <a:ext uri="{FF2B5EF4-FFF2-40B4-BE49-F238E27FC236}">
                <a16:creationId xmlns:a16="http://schemas.microsoft.com/office/drawing/2014/main" id="{6F0CDDA3-3700-447F-99D4-EEFEA62BDB4D}"/>
              </a:ext>
            </a:extLst>
          </p:cNvPr>
          <p:cNvSpPr>
            <a:spLocks noGrp="1"/>
          </p:cNvSpPr>
          <p:nvPr>
            <p:ph type="sldNum" sz="quarter" idx="12"/>
          </p:nvPr>
        </p:nvSpPr>
        <p:spPr/>
        <p:txBody>
          <a:bodyPr/>
          <a:lstStyle/>
          <a:p>
            <a:fld id="{93E8EC99-03FE-4616-8D00-1E98F5833C68}" type="slidenum">
              <a:rPr lang="en-US" smtClean="0">
                <a:latin typeface="+mn-lt"/>
              </a:rPr>
              <a:t>35</a:t>
            </a:fld>
            <a:endParaRPr lang="en-US" dirty="0">
              <a:latin typeface="+mn-lt"/>
            </a:endParaRPr>
          </a:p>
        </p:txBody>
      </p:sp>
      <p:pic>
        <p:nvPicPr>
          <p:cNvPr id="6" name="Picture 5">
            <a:extLst>
              <a:ext uri="{FF2B5EF4-FFF2-40B4-BE49-F238E27FC236}">
                <a16:creationId xmlns:a16="http://schemas.microsoft.com/office/drawing/2014/main" id="{84D17261-1967-454F-9F42-5FFB1F0C2A46}"/>
              </a:ext>
            </a:extLst>
          </p:cNvPr>
          <p:cNvPicPr>
            <a:picLocks noChangeAspect="1"/>
          </p:cNvPicPr>
          <p:nvPr/>
        </p:nvPicPr>
        <p:blipFill>
          <a:blip r:embed="rId3"/>
          <a:stretch>
            <a:fillRect/>
          </a:stretch>
        </p:blipFill>
        <p:spPr>
          <a:xfrm>
            <a:off x="11273324" y="1753607"/>
            <a:ext cx="668374" cy="4095706"/>
          </a:xfrm>
          <a:prstGeom prst="rect">
            <a:avLst/>
          </a:prstGeom>
        </p:spPr>
      </p:pic>
      <p:sp>
        <p:nvSpPr>
          <p:cNvPr id="7" name="Date Placeholder 6">
            <a:extLst>
              <a:ext uri="{FF2B5EF4-FFF2-40B4-BE49-F238E27FC236}">
                <a16:creationId xmlns:a16="http://schemas.microsoft.com/office/drawing/2014/main" id="{2F014FA8-7811-44E5-B5B6-D91DA4D51748}"/>
              </a:ext>
            </a:extLst>
          </p:cNvPr>
          <p:cNvSpPr>
            <a:spLocks noGrp="1"/>
          </p:cNvSpPr>
          <p:nvPr>
            <p:ph type="dt" sz="half" idx="10"/>
          </p:nvPr>
        </p:nvSpPr>
        <p:spPr/>
        <p:txBody>
          <a:bodyPr/>
          <a:lstStyle/>
          <a:p>
            <a:r>
              <a:rPr lang="en-US" dirty="0">
                <a:latin typeface="+mn-lt"/>
              </a:rPr>
              <a:t>mc2-series-004</a:t>
            </a:r>
          </a:p>
        </p:txBody>
      </p:sp>
      <p:sp>
        <p:nvSpPr>
          <p:cNvPr id="8" name="Footer Placeholder 7">
            <a:extLst>
              <a:ext uri="{FF2B5EF4-FFF2-40B4-BE49-F238E27FC236}">
                <a16:creationId xmlns:a16="http://schemas.microsoft.com/office/drawing/2014/main" id="{CDC43BF2-E37D-4947-9006-CEF601CF060F}"/>
              </a:ext>
            </a:extLst>
          </p:cNvPr>
          <p:cNvSpPr>
            <a:spLocks noGrp="1"/>
          </p:cNvSpPr>
          <p:nvPr>
            <p:ph type="ftr" sz="quarter" idx="11"/>
          </p:nvPr>
        </p:nvSpPr>
        <p:spPr/>
        <p:txBody>
          <a:bodyPr/>
          <a:lstStyle/>
          <a:p>
            <a:r>
              <a:rPr lang="en-US" dirty="0">
                <a:latin typeface="+mn-lt"/>
              </a:rPr>
              <a:t>3. Compute-only Code</a:t>
            </a:r>
          </a:p>
        </p:txBody>
      </p:sp>
      <p:sp>
        <p:nvSpPr>
          <p:cNvPr id="11" name="TextBox 10">
            <a:extLst>
              <a:ext uri="{FF2B5EF4-FFF2-40B4-BE49-F238E27FC236}">
                <a16:creationId xmlns:a16="http://schemas.microsoft.com/office/drawing/2014/main" id="{0ECE6F79-1460-4F78-8956-18A3A2A8A491}"/>
              </a:ext>
            </a:extLst>
          </p:cNvPr>
          <p:cNvSpPr txBox="1"/>
          <p:nvPr/>
        </p:nvSpPr>
        <p:spPr>
          <a:xfrm>
            <a:off x="2149749" y="1416975"/>
            <a:ext cx="2109873" cy="523220"/>
          </a:xfrm>
          <a:prstGeom prst="rect">
            <a:avLst/>
          </a:prstGeom>
          <a:noFill/>
        </p:spPr>
        <p:txBody>
          <a:bodyPr wrap="none" rtlCol="0">
            <a:spAutoFit/>
          </a:bodyPr>
          <a:lstStyle/>
          <a:p>
            <a:r>
              <a:rPr lang="en-US" dirty="0"/>
              <a:t>“too optimistic” </a:t>
            </a:r>
            <a:r>
              <a:rPr lang="en-US" sz="2800" b="1" dirty="0">
                <a:solidFill>
                  <a:srgbClr val="FF0000"/>
                </a:solidFill>
                <a:sym typeface="Wingdings" panose="05000000000000000000" pitchFamily="2" charset="2"/>
              </a:rPr>
              <a:t></a:t>
            </a:r>
            <a:endParaRPr lang="en-US" sz="2800" b="1" dirty="0">
              <a:solidFill>
                <a:srgbClr val="FF0000"/>
              </a:solidFill>
            </a:endParaRPr>
          </a:p>
        </p:txBody>
      </p:sp>
      <p:sp>
        <p:nvSpPr>
          <p:cNvPr id="12" name="TextBox 11">
            <a:extLst>
              <a:ext uri="{FF2B5EF4-FFF2-40B4-BE49-F238E27FC236}">
                <a16:creationId xmlns:a16="http://schemas.microsoft.com/office/drawing/2014/main" id="{2C3D34B1-AEF7-4B58-B5B7-164F7CC3AF5D}"/>
              </a:ext>
            </a:extLst>
          </p:cNvPr>
          <p:cNvSpPr txBox="1"/>
          <p:nvPr/>
        </p:nvSpPr>
        <p:spPr>
          <a:xfrm>
            <a:off x="7430252" y="1416975"/>
            <a:ext cx="2747868" cy="523220"/>
          </a:xfrm>
          <a:prstGeom prst="rect">
            <a:avLst/>
          </a:prstGeom>
          <a:noFill/>
        </p:spPr>
        <p:txBody>
          <a:bodyPr wrap="none" rtlCol="0">
            <a:spAutoFit/>
          </a:bodyPr>
          <a:lstStyle/>
          <a:p>
            <a:r>
              <a:rPr lang="en-US" dirty="0"/>
              <a:t>“</a:t>
            </a:r>
            <a:r>
              <a:rPr lang="en-US" u="sng" dirty="0"/>
              <a:t>much</a:t>
            </a:r>
            <a:r>
              <a:rPr lang="en-US" dirty="0"/>
              <a:t> too optimistic” </a:t>
            </a:r>
            <a:r>
              <a:rPr lang="en-US" sz="2800" b="1" dirty="0">
                <a:solidFill>
                  <a:srgbClr val="FF0000"/>
                </a:solidFill>
                <a:sym typeface="Wingdings" panose="05000000000000000000" pitchFamily="2" charset="2"/>
              </a:rPr>
              <a:t></a:t>
            </a:r>
            <a:endParaRPr lang="en-US" sz="2800" b="1" dirty="0">
              <a:solidFill>
                <a:srgbClr val="FF0000"/>
              </a:solidFill>
            </a:endParaRPr>
          </a:p>
        </p:txBody>
      </p:sp>
      <p:pic>
        <p:nvPicPr>
          <p:cNvPr id="4" name="Picture 3">
            <a:extLst>
              <a:ext uri="{FF2B5EF4-FFF2-40B4-BE49-F238E27FC236}">
                <a16:creationId xmlns:a16="http://schemas.microsoft.com/office/drawing/2014/main" id="{DFA5A9AA-41A4-438D-9A04-E7D0E6BE8696}"/>
              </a:ext>
            </a:extLst>
          </p:cNvPr>
          <p:cNvPicPr>
            <a:picLocks noChangeAspect="1"/>
          </p:cNvPicPr>
          <p:nvPr/>
        </p:nvPicPr>
        <p:blipFill>
          <a:blip r:embed="rId4"/>
          <a:stretch>
            <a:fillRect/>
          </a:stretch>
        </p:blipFill>
        <p:spPr>
          <a:xfrm>
            <a:off x="218233" y="2239441"/>
            <a:ext cx="5274115" cy="3840480"/>
          </a:xfrm>
          <a:prstGeom prst="rect">
            <a:avLst/>
          </a:prstGeom>
        </p:spPr>
      </p:pic>
      <p:pic>
        <p:nvPicPr>
          <p:cNvPr id="5" name="Picture 4">
            <a:extLst>
              <a:ext uri="{FF2B5EF4-FFF2-40B4-BE49-F238E27FC236}">
                <a16:creationId xmlns:a16="http://schemas.microsoft.com/office/drawing/2014/main" id="{2772298E-11E0-45C6-8DBB-D366A0F4158D}"/>
              </a:ext>
            </a:extLst>
          </p:cNvPr>
          <p:cNvPicPr>
            <a:picLocks noChangeAspect="1"/>
          </p:cNvPicPr>
          <p:nvPr/>
        </p:nvPicPr>
        <p:blipFill>
          <a:blip r:embed="rId5"/>
          <a:stretch>
            <a:fillRect/>
          </a:stretch>
        </p:blipFill>
        <p:spPr>
          <a:xfrm>
            <a:off x="5693255" y="2137098"/>
            <a:ext cx="5336656" cy="3972493"/>
          </a:xfrm>
          <a:prstGeom prst="rect">
            <a:avLst/>
          </a:prstGeom>
        </p:spPr>
      </p:pic>
      <p:sp>
        <p:nvSpPr>
          <p:cNvPr id="13" name="TextBox 12">
            <a:extLst>
              <a:ext uri="{FF2B5EF4-FFF2-40B4-BE49-F238E27FC236}">
                <a16:creationId xmlns:a16="http://schemas.microsoft.com/office/drawing/2014/main" id="{0B94CC2E-CB50-4370-8407-D3DB6F3767F8}"/>
              </a:ext>
            </a:extLst>
          </p:cNvPr>
          <p:cNvSpPr txBox="1"/>
          <p:nvPr/>
        </p:nvSpPr>
        <p:spPr>
          <a:xfrm>
            <a:off x="9264940" y="986974"/>
            <a:ext cx="2763898" cy="307777"/>
          </a:xfrm>
          <a:prstGeom prst="rect">
            <a:avLst/>
          </a:prstGeom>
          <a:noFill/>
        </p:spPr>
        <p:txBody>
          <a:bodyPr wrap="none" rtlCol="0">
            <a:spAutoFit/>
          </a:bodyPr>
          <a:lstStyle/>
          <a:p>
            <a:r>
              <a:rPr lang="en-US" sz="1400" dirty="0"/>
              <a:t>default KMP_AFFINITY=scatter</a:t>
            </a:r>
          </a:p>
        </p:txBody>
      </p:sp>
    </p:spTree>
    <p:extLst>
      <p:ext uri="{BB962C8B-B14F-4D97-AF65-F5344CB8AC3E}">
        <p14:creationId xmlns:p14="http://schemas.microsoft.com/office/powerpoint/2010/main" val="26181160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F521271-3958-4BC3-A07B-4DB5939C5828}"/>
              </a:ext>
            </a:extLst>
          </p:cNvPr>
          <p:cNvSpPr/>
          <p:nvPr/>
        </p:nvSpPr>
        <p:spPr>
          <a:xfrm>
            <a:off x="508673" y="2821923"/>
            <a:ext cx="10554961" cy="987068"/>
          </a:xfrm>
          <a:prstGeom prst="round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AE98716-113A-4036-ACDB-268E4176C93C}"/>
              </a:ext>
            </a:extLst>
          </p:cNvPr>
          <p:cNvSpPr>
            <a:spLocks noGrp="1"/>
          </p:cNvSpPr>
          <p:nvPr>
            <p:ph idx="1"/>
          </p:nvPr>
        </p:nvSpPr>
        <p:spPr/>
        <p:txBody>
          <a:bodyPr>
            <a:normAutofit/>
          </a:bodyPr>
          <a:lstStyle/>
          <a:p>
            <a:pPr marL="0" indent="0">
              <a:buNone/>
            </a:pPr>
            <a:r>
              <a:rPr lang="en-US" sz="2800" dirty="0"/>
              <a:t>Beyond multithreading and vectorization, must optimize instruction-level parallelism (ILP).  (same story on GPUs)</a:t>
            </a:r>
          </a:p>
          <a:p>
            <a:pPr marL="0" indent="0">
              <a:buNone/>
            </a:pPr>
            <a:endParaRPr lang="en-US" sz="2800" dirty="0"/>
          </a:p>
          <a:p>
            <a:pPr marL="0" indent="0">
              <a:buNone/>
            </a:pPr>
            <a:r>
              <a:rPr lang="en-US" sz="2800" dirty="0"/>
              <a:t>“There should always be FMA instructions ready to execute in the VFU [VPU] . . . .”  </a:t>
            </a:r>
          </a:p>
          <a:p>
            <a:pPr marL="0" indent="0">
              <a:buNone/>
            </a:pPr>
            <a:endParaRPr lang="en-US" sz="2800" dirty="0"/>
          </a:p>
          <a:p>
            <a:pPr marL="0" indent="0">
              <a:buNone/>
            </a:pPr>
            <a:r>
              <a:rPr lang="en-US" sz="2800" i="1" dirty="0"/>
              <a:t>Intel Xeon Phi Processor High Performance Programming (Knight’s Landing Edition)</a:t>
            </a:r>
            <a:r>
              <a:rPr lang="en-US" sz="2800" dirty="0"/>
              <a:t>, James Jeffers, James </a:t>
            </a:r>
            <a:r>
              <a:rPr lang="en-US" sz="2800" dirty="0" err="1"/>
              <a:t>Reinders</a:t>
            </a:r>
            <a:r>
              <a:rPr lang="en-US" sz="2800" dirty="0"/>
              <a:t>, and </a:t>
            </a:r>
            <a:r>
              <a:rPr lang="en-US" sz="2800" dirty="0" err="1"/>
              <a:t>Avinash</a:t>
            </a:r>
            <a:r>
              <a:rPr lang="en-US" sz="2800" dirty="0"/>
              <a:t> </a:t>
            </a:r>
            <a:r>
              <a:rPr lang="en-US" sz="2800" dirty="0" err="1"/>
              <a:t>Sodani</a:t>
            </a:r>
            <a:r>
              <a:rPr lang="en-US" sz="2800" dirty="0"/>
              <a:t>, (Morgan Kaufmann, 2016) p. 119.</a:t>
            </a:r>
            <a:endParaRPr lang="en-US" sz="2800" i="1" dirty="0"/>
          </a:p>
        </p:txBody>
      </p:sp>
      <p:sp>
        <p:nvSpPr>
          <p:cNvPr id="2" name="Title 1">
            <a:extLst>
              <a:ext uri="{FF2B5EF4-FFF2-40B4-BE49-F238E27FC236}">
                <a16:creationId xmlns:a16="http://schemas.microsoft.com/office/drawing/2014/main" id="{7C9E2E6A-1CA6-437A-88CE-EF95019CD562}"/>
              </a:ext>
            </a:extLst>
          </p:cNvPr>
          <p:cNvSpPr>
            <a:spLocks noGrp="1"/>
          </p:cNvSpPr>
          <p:nvPr>
            <p:ph type="title"/>
          </p:nvPr>
        </p:nvSpPr>
        <p:spPr/>
        <p:txBody>
          <a:bodyPr/>
          <a:lstStyle/>
          <a:p>
            <a:r>
              <a:rPr lang="en-US" sz="3600" dirty="0">
                <a:latin typeface="+mn-lt"/>
              </a:rPr>
              <a:t>Lesson learned</a:t>
            </a:r>
          </a:p>
        </p:txBody>
      </p:sp>
      <p:sp>
        <p:nvSpPr>
          <p:cNvPr id="4" name="Slide Number Placeholder 3">
            <a:extLst>
              <a:ext uri="{FF2B5EF4-FFF2-40B4-BE49-F238E27FC236}">
                <a16:creationId xmlns:a16="http://schemas.microsoft.com/office/drawing/2014/main" id="{4094D2DD-42BF-4205-84F7-0A93E65A9279}"/>
              </a:ext>
            </a:extLst>
          </p:cNvPr>
          <p:cNvSpPr>
            <a:spLocks noGrp="1"/>
          </p:cNvSpPr>
          <p:nvPr>
            <p:ph type="sldNum" sz="quarter" idx="12"/>
          </p:nvPr>
        </p:nvSpPr>
        <p:spPr/>
        <p:txBody>
          <a:bodyPr/>
          <a:lstStyle/>
          <a:p>
            <a:fld id="{93E8EC99-03FE-4616-8D00-1E98F5833C68}" type="slidenum">
              <a:rPr lang="en-US" smtClean="0">
                <a:latin typeface="+mn-lt"/>
              </a:rPr>
              <a:t>36</a:t>
            </a:fld>
            <a:endParaRPr lang="en-US" dirty="0">
              <a:latin typeface="+mn-lt"/>
            </a:endParaRPr>
          </a:p>
        </p:txBody>
      </p:sp>
      <p:sp>
        <p:nvSpPr>
          <p:cNvPr id="5" name="Date Placeholder 4">
            <a:extLst>
              <a:ext uri="{FF2B5EF4-FFF2-40B4-BE49-F238E27FC236}">
                <a16:creationId xmlns:a16="http://schemas.microsoft.com/office/drawing/2014/main" id="{296E3C89-480F-4150-B1CF-00E0C7E95889}"/>
              </a:ext>
            </a:extLst>
          </p:cNvPr>
          <p:cNvSpPr>
            <a:spLocks noGrp="1"/>
          </p:cNvSpPr>
          <p:nvPr>
            <p:ph type="dt" sz="half" idx="10"/>
          </p:nvPr>
        </p:nvSpPr>
        <p:spPr/>
        <p:txBody>
          <a:bodyPr/>
          <a:lstStyle/>
          <a:p>
            <a:r>
              <a:rPr lang="en-US" dirty="0">
                <a:latin typeface="+mn-lt"/>
              </a:rPr>
              <a:t>mc2-series-004</a:t>
            </a:r>
          </a:p>
        </p:txBody>
      </p:sp>
      <p:sp>
        <p:nvSpPr>
          <p:cNvPr id="6" name="Footer Placeholder 5">
            <a:extLst>
              <a:ext uri="{FF2B5EF4-FFF2-40B4-BE49-F238E27FC236}">
                <a16:creationId xmlns:a16="http://schemas.microsoft.com/office/drawing/2014/main" id="{602DFD4B-F45C-4403-943A-7A59F93A40D0}"/>
              </a:ext>
            </a:extLst>
          </p:cNvPr>
          <p:cNvSpPr>
            <a:spLocks noGrp="1"/>
          </p:cNvSpPr>
          <p:nvPr>
            <p:ph type="ftr" sz="quarter" idx="11"/>
          </p:nvPr>
        </p:nvSpPr>
        <p:spPr/>
        <p:txBody>
          <a:bodyPr/>
          <a:lstStyle/>
          <a:p>
            <a:r>
              <a:rPr lang="en-US" dirty="0">
                <a:latin typeface="+mn-lt"/>
              </a:rPr>
              <a:t>3. Compute-only Code</a:t>
            </a:r>
          </a:p>
        </p:txBody>
      </p:sp>
    </p:spTree>
    <p:extLst>
      <p:ext uri="{BB962C8B-B14F-4D97-AF65-F5344CB8AC3E}">
        <p14:creationId xmlns:p14="http://schemas.microsoft.com/office/powerpoint/2010/main" val="32735102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B2D44-4B75-434F-9FA7-B984CA300CB3}"/>
              </a:ext>
            </a:extLst>
          </p:cNvPr>
          <p:cNvSpPr>
            <a:spLocks noGrp="1"/>
          </p:cNvSpPr>
          <p:nvPr>
            <p:ph type="title"/>
          </p:nvPr>
        </p:nvSpPr>
        <p:spPr/>
        <p:txBody>
          <a:bodyPr/>
          <a:lstStyle/>
          <a:p>
            <a:r>
              <a:rPr lang="en-US" sz="3600" dirty="0">
                <a:latin typeface="+mn-lt"/>
              </a:rPr>
              <a:t>Summary</a:t>
            </a:r>
          </a:p>
        </p:txBody>
      </p:sp>
      <p:sp>
        <p:nvSpPr>
          <p:cNvPr id="3" name="Content Placeholder 2">
            <a:extLst>
              <a:ext uri="{FF2B5EF4-FFF2-40B4-BE49-F238E27FC236}">
                <a16:creationId xmlns:a16="http://schemas.microsoft.com/office/drawing/2014/main" id="{56415ACB-0F36-41EB-9870-037C6140DD4E}"/>
              </a:ext>
            </a:extLst>
          </p:cNvPr>
          <p:cNvSpPr>
            <a:spLocks noGrp="1"/>
          </p:cNvSpPr>
          <p:nvPr>
            <p:ph idx="1"/>
          </p:nvPr>
        </p:nvSpPr>
        <p:spPr/>
        <p:txBody>
          <a:bodyPr>
            <a:normAutofit/>
          </a:bodyPr>
          <a:lstStyle/>
          <a:p>
            <a:r>
              <a:rPr lang="en-US" sz="2800" dirty="0"/>
              <a:t>“Small” experiments can have “big” data analysis problems</a:t>
            </a:r>
          </a:p>
          <a:p>
            <a:endParaRPr lang="en-US" sz="2800" dirty="0"/>
          </a:p>
          <a:p>
            <a:r>
              <a:rPr lang="en-US" sz="2800" dirty="0"/>
              <a:t>Code modernization is for everyone</a:t>
            </a:r>
          </a:p>
          <a:p>
            <a:endParaRPr lang="en-US" sz="2800" dirty="0"/>
          </a:p>
          <a:p>
            <a:r>
              <a:rPr lang="en-US" sz="2800" dirty="0"/>
              <a:t>“Trickle down” from supercomputing to everyday computing</a:t>
            </a:r>
          </a:p>
          <a:p>
            <a:endParaRPr lang="en-US" sz="2800" dirty="0"/>
          </a:p>
          <a:p>
            <a:r>
              <a:rPr lang="en-US" sz="2800" dirty="0"/>
              <a:t>Good to develop definite, but reasonable, expectations for code modernization and code optimization</a:t>
            </a:r>
          </a:p>
        </p:txBody>
      </p:sp>
      <p:sp>
        <p:nvSpPr>
          <p:cNvPr id="5" name="Date Placeholder 4">
            <a:extLst>
              <a:ext uri="{FF2B5EF4-FFF2-40B4-BE49-F238E27FC236}">
                <a16:creationId xmlns:a16="http://schemas.microsoft.com/office/drawing/2014/main" id="{C521A176-FE0B-482B-A1CB-E49C90DFDCB1}"/>
              </a:ext>
            </a:extLst>
          </p:cNvPr>
          <p:cNvSpPr>
            <a:spLocks noGrp="1"/>
          </p:cNvSpPr>
          <p:nvPr>
            <p:ph type="dt" sz="half" idx="10"/>
          </p:nvPr>
        </p:nvSpPr>
        <p:spPr/>
        <p:txBody>
          <a:bodyPr/>
          <a:lstStyle/>
          <a:p>
            <a:r>
              <a:rPr lang="en-US" dirty="0">
                <a:latin typeface="+mn-lt"/>
              </a:rPr>
              <a:t>mc2-series-004</a:t>
            </a:r>
          </a:p>
        </p:txBody>
      </p:sp>
      <p:sp>
        <p:nvSpPr>
          <p:cNvPr id="6" name="Footer Placeholder 5">
            <a:extLst>
              <a:ext uri="{FF2B5EF4-FFF2-40B4-BE49-F238E27FC236}">
                <a16:creationId xmlns:a16="http://schemas.microsoft.com/office/drawing/2014/main" id="{863D1DFD-9C7E-4A83-B752-E591B3AA120F}"/>
              </a:ext>
            </a:extLst>
          </p:cNvPr>
          <p:cNvSpPr>
            <a:spLocks noGrp="1"/>
          </p:cNvSpPr>
          <p:nvPr>
            <p:ph type="ftr" sz="quarter" idx="11"/>
          </p:nvPr>
        </p:nvSpPr>
        <p:spPr/>
        <p:txBody>
          <a:bodyPr/>
          <a:lstStyle/>
          <a:p>
            <a:r>
              <a:rPr lang="en-US" dirty="0"/>
              <a:t> </a:t>
            </a:r>
          </a:p>
        </p:txBody>
      </p:sp>
      <p:sp>
        <p:nvSpPr>
          <p:cNvPr id="4" name="Slide Number Placeholder 3">
            <a:extLst>
              <a:ext uri="{FF2B5EF4-FFF2-40B4-BE49-F238E27FC236}">
                <a16:creationId xmlns:a16="http://schemas.microsoft.com/office/drawing/2014/main" id="{A3A70714-F197-40B1-86DE-80A25703EBF2}"/>
              </a:ext>
            </a:extLst>
          </p:cNvPr>
          <p:cNvSpPr>
            <a:spLocks noGrp="1"/>
          </p:cNvSpPr>
          <p:nvPr>
            <p:ph type="sldNum" sz="quarter" idx="12"/>
          </p:nvPr>
        </p:nvSpPr>
        <p:spPr/>
        <p:txBody>
          <a:bodyPr/>
          <a:lstStyle/>
          <a:p>
            <a:fld id="{93E8EC99-03FE-4616-8D00-1E98F5833C68}" type="slidenum">
              <a:rPr lang="en-US" smtClean="0">
                <a:latin typeface="+mn-lt"/>
              </a:rPr>
              <a:t>37</a:t>
            </a:fld>
            <a:endParaRPr lang="en-US" dirty="0">
              <a:latin typeface="+mn-lt"/>
            </a:endParaRPr>
          </a:p>
        </p:txBody>
      </p:sp>
    </p:spTree>
    <p:extLst>
      <p:ext uri="{BB962C8B-B14F-4D97-AF65-F5344CB8AC3E}">
        <p14:creationId xmlns:p14="http://schemas.microsoft.com/office/powerpoint/2010/main" val="808908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mn-lt"/>
              </a:rPr>
              <a:t>Acknowledgments</a:t>
            </a:r>
          </a:p>
        </p:txBody>
      </p:sp>
      <p:sp>
        <p:nvSpPr>
          <p:cNvPr id="3" name="Content Placeholder 2"/>
          <p:cNvSpPr>
            <a:spLocks noGrp="1"/>
          </p:cNvSpPr>
          <p:nvPr>
            <p:ph sz="half" idx="1"/>
          </p:nvPr>
        </p:nvSpPr>
        <p:spPr>
          <a:xfrm>
            <a:off x="457319" y="1371599"/>
            <a:ext cx="4901593" cy="4651131"/>
          </a:xfrm>
        </p:spPr>
        <p:txBody>
          <a:bodyPr>
            <a:normAutofit/>
          </a:bodyPr>
          <a:lstStyle/>
          <a:p>
            <a:pPr marL="0" indent="0">
              <a:buNone/>
            </a:pPr>
            <a:r>
              <a:rPr lang="en-US" sz="2800" dirty="0"/>
              <a:t>Asa Phillips ’17</a:t>
            </a:r>
          </a:p>
          <a:p>
            <a:pPr marL="0" indent="0">
              <a:buNone/>
            </a:pPr>
            <a:r>
              <a:rPr lang="en-US" sz="2800" dirty="0"/>
              <a:t>Jovita Ho ’16</a:t>
            </a:r>
          </a:p>
          <a:p>
            <a:pPr marL="0" indent="0">
              <a:buNone/>
            </a:pPr>
            <a:r>
              <a:rPr lang="en-US" sz="2800" dirty="0"/>
              <a:t>Shujaat Khan ’10</a:t>
            </a:r>
          </a:p>
          <a:p>
            <a:pPr marL="0" indent="0">
              <a:buNone/>
            </a:pPr>
            <a:r>
              <a:rPr lang="en-US" sz="2800" dirty="0"/>
              <a:t>Jonathan Spencer ’10</a:t>
            </a:r>
          </a:p>
          <a:p>
            <a:pPr marL="0" indent="0">
              <a:buNone/>
            </a:pPr>
            <a:r>
              <a:rPr lang="en-US" sz="2800" dirty="0"/>
              <a:t>Max </a:t>
            </a:r>
            <a:r>
              <a:rPr lang="en-US" sz="2800" dirty="0" err="1"/>
              <a:t>Junda</a:t>
            </a:r>
            <a:r>
              <a:rPr lang="en-US" sz="2800" dirty="0"/>
              <a:t> ’09</a:t>
            </a:r>
          </a:p>
          <a:p>
            <a:pPr marL="0" indent="0">
              <a:buNone/>
            </a:pPr>
            <a:r>
              <a:rPr lang="en-US" sz="2800" dirty="0"/>
              <a:t>Prof. Noah Graham</a:t>
            </a:r>
          </a:p>
          <a:p>
            <a:pPr marL="0" indent="0">
              <a:buNone/>
            </a:pPr>
            <a:r>
              <a:rPr lang="en-US" sz="2800" dirty="0" err="1"/>
              <a:t>Cris</a:t>
            </a:r>
            <a:r>
              <a:rPr lang="en-US" sz="2800" dirty="0"/>
              <a:t> Butler</a:t>
            </a:r>
          </a:p>
          <a:p>
            <a:pPr marL="0" indent="0">
              <a:buNone/>
            </a:pPr>
            <a:r>
              <a:rPr lang="en-US" sz="2800" dirty="0"/>
              <a:t>Lance Ritchie</a:t>
            </a:r>
          </a:p>
          <a:p>
            <a:pPr marL="0" indent="0">
              <a:buNone/>
            </a:pPr>
            <a:r>
              <a:rPr lang="en-US" sz="2800" dirty="0"/>
              <a:t>Jonathan Kemp</a:t>
            </a:r>
          </a:p>
          <a:p>
            <a:pPr marL="0" indent="0">
              <a:buNone/>
            </a:pPr>
            <a:endParaRPr lang="en-US" sz="2800" dirty="0"/>
          </a:p>
        </p:txBody>
      </p:sp>
      <p:sp>
        <p:nvSpPr>
          <p:cNvPr id="4" name="Content Placeholder 3"/>
          <p:cNvSpPr>
            <a:spLocks noGrp="1"/>
          </p:cNvSpPr>
          <p:nvPr>
            <p:ph sz="half" idx="2"/>
          </p:nvPr>
        </p:nvSpPr>
        <p:spPr>
          <a:xfrm>
            <a:off x="7161335" y="1371599"/>
            <a:ext cx="3363057" cy="2681655"/>
          </a:xfrm>
        </p:spPr>
        <p:txBody>
          <a:bodyPr>
            <a:normAutofit/>
          </a:bodyPr>
          <a:lstStyle/>
          <a:p>
            <a:pPr marL="0" indent="0">
              <a:buNone/>
            </a:pPr>
            <a:r>
              <a:rPr lang="en-US" sz="2800" dirty="0"/>
              <a:t>Special thanks to</a:t>
            </a:r>
          </a:p>
          <a:p>
            <a:pPr marL="0" indent="0">
              <a:buNone/>
            </a:pPr>
            <a:r>
              <a:rPr lang="en-US" sz="2800" dirty="0"/>
              <a:t>Colfax Research:</a:t>
            </a:r>
          </a:p>
          <a:p>
            <a:pPr marL="0" indent="0">
              <a:buNone/>
            </a:pPr>
            <a:endParaRPr lang="en-US" sz="2800" dirty="0"/>
          </a:p>
          <a:p>
            <a:pPr marL="0" indent="0">
              <a:buNone/>
            </a:pPr>
            <a:r>
              <a:rPr lang="en-US" sz="2800" dirty="0"/>
              <a:t>Andrey Vladimirov</a:t>
            </a:r>
          </a:p>
          <a:p>
            <a:pPr marL="0" indent="0">
              <a:buNone/>
            </a:pPr>
            <a:r>
              <a:rPr lang="en-US" sz="2800" dirty="0"/>
              <a:t>Gautam Shah</a:t>
            </a:r>
          </a:p>
        </p:txBody>
      </p:sp>
      <p:sp>
        <p:nvSpPr>
          <p:cNvPr id="5" name="Slide Number Placeholder 4">
            <a:extLst>
              <a:ext uri="{FF2B5EF4-FFF2-40B4-BE49-F238E27FC236}">
                <a16:creationId xmlns:a16="http://schemas.microsoft.com/office/drawing/2014/main" id="{8F0F30A0-1FD2-40C7-A35F-66813D319CB9}"/>
              </a:ext>
            </a:extLst>
          </p:cNvPr>
          <p:cNvSpPr>
            <a:spLocks noGrp="1"/>
          </p:cNvSpPr>
          <p:nvPr>
            <p:ph type="sldNum" sz="quarter" idx="12"/>
          </p:nvPr>
        </p:nvSpPr>
        <p:spPr/>
        <p:txBody>
          <a:bodyPr/>
          <a:lstStyle/>
          <a:p>
            <a:fld id="{93E8EC99-03FE-4616-8D00-1E98F5833C68}" type="slidenum">
              <a:rPr lang="en-US" smtClean="0">
                <a:latin typeface="+mn-lt"/>
              </a:rPr>
              <a:t>38</a:t>
            </a:fld>
            <a:endParaRPr lang="en-US" dirty="0">
              <a:latin typeface="+mn-lt"/>
            </a:endParaRPr>
          </a:p>
        </p:txBody>
      </p:sp>
      <p:sp>
        <p:nvSpPr>
          <p:cNvPr id="6" name="Date Placeholder 5">
            <a:extLst>
              <a:ext uri="{FF2B5EF4-FFF2-40B4-BE49-F238E27FC236}">
                <a16:creationId xmlns:a16="http://schemas.microsoft.com/office/drawing/2014/main" id="{DDFBC2A5-2927-47FE-A0A8-C9F15E127DE8}"/>
              </a:ext>
            </a:extLst>
          </p:cNvPr>
          <p:cNvSpPr>
            <a:spLocks noGrp="1"/>
          </p:cNvSpPr>
          <p:nvPr>
            <p:ph type="dt" sz="half" idx="10"/>
          </p:nvPr>
        </p:nvSpPr>
        <p:spPr/>
        <p:txBody>
          <a:bodyPr/>
          <a:lstStyle/>
          <a:p>
            <a:r>
              <a:rPr lang="en-US" dirty="0">
                <a:latin typeface="+mn-lt"/>
              </a:rPr>
              <a:t>mc2-series-004</a:t>
            </a:r>
          </a:p>
        </p:txBody>
      </p:sp>
      <p:sp>
        <p:nvSpPr>
          <p:cNvPr id="7" name="Footer Placeholder 6">
            <a:extLst>
              <a:ext uri="{FF2B5EF4-FFF2-40B4-BE49-F238E27FC236}">
                <a16:creationId xmlns:a16="http://schemas.microsoft.com/office/drawing/2014/main" id="{E97C6084-13D2-4D38-8FCA-E708C2C4C063}"/>
              </a:ext>
            </a:extLst>
          </p:cNvPr>
          <p:cNvSpPr>
            <a:spLocks noGrp="1"/>
          </p:cNvSpPr>
          <p:nvPr>
            <p:ph type="ftr" sz="quarter" idx="11"/>
          </p:nvPr>
        </p:nvSpPr>
        <p:spPr/>
        <p:txBody>
          <a:bodyPr/>
          <a:lstStyle/>
          <a:p>
            <a:r>
              <a:rPr lang="en-US" dirty="0"/>
              <a:t> </a:t>
            </a:r>
          </a:p>
        </p:txBody>
      </p:sp>
    </p:spTree>
    <p:extLst>
      <p:ext uri="{BB962C8B-B14F-4D97-AF65-F5344CB8AC3E}">
        <p14:creationId xmlns:p14="http://schemas.microsoft.com/office/powerpoint/2010/main" val="1258743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406BC8-E906-4BD6-BF5C-325458EAA450}"/>
              </a:ext>
            </a:extLst>
          </p:cNvPr>
          <p:cNvSpPr>
            <a:spLocks noGrp="1"/>
          </p:cNvSpPr>
          <p:nvPr>
            <p:ph type="title"/>
          </p:nvPr>
        </p:nvSpPr>
        <p:spPr/>
        <p:txBody>
          <a:bodyPr/>
          <a:lstStyle/>
          <a:p>
            <a:r>
              <a:rPr lang="en-US" sz="3600" dirty="0">
                <a:latin typeface="+mn-lt"/>
              </a:rPr>
              <a:t>Who needs to learn about modern code?</a:t>
            </a:r>
          </a:p>
        </p:txBody>
      </p:sp>
      <p:pic>
        <p:nvPicPr>
          <p:cNvPr id="5" name="Picture 3" descr="HeraldPhoto                                                    00029E1EMacintosh HD                   B74677AA:">
            <a:extLst>
              <a:ext uri="{FF2B5EF4-FFF2-40B4-BE49-F238E27FC236}">
                <a16:creationId xmlns:a16="http://schemas.microsoft.com/office/drawing/2014/main" id="{497E1F16-19A0-4A74-8E8C-3C81AAD70E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38" b="30641"/>
          <a:stretch/>
        </p:blipFill>
        <p:spPr>
          <a:xfrm>
            <a:off x="182296" y="1024303"/>
            <a:ext cx="5172220" cy="5420834"/>
          </a:xfrm>
          <a:prstGeom prst="rect">
            <a:avLst/>
          </a:prstGeom>
        </p:spPr>
      </p:pic>
      <p:pic>
        <p:nvPicPr>
          <p:cNvPr id="6" name="Picture 4" descr="Herald May 5 1971                                              00029E1EMacintosh HD                   B74677AA:">
            <a:extLst>
              <a:ext uri="{FF2B5EF4-FFF2-40B4-BE49-F238E27FC236}">
                <a16:creationId xmlns:a16="http://schemas.microsoft.com/office/drawing/2014/main" id="{C6B6223E-3272-4D83-9EE6-6B412A8D6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736" y="1024303"/>
            <a:ext cx="6251331" cy="21665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A78430D-B367-42AD-AF79-0F4627BF4848}"/>
              </a:ext>
            </a:extLst>
          </p:cNvPr>
          <p:cNvSpPr txBox="1"/>
          <p:nvPr/>
        </p:nvSpPr>
        <p:spPr>
          <a:xfrm>
            <a:off x="6221790" y="3875314"/>
            <a:ext cx="5654112" cy="2246769"/>
          </a:xfrm>
          <a:prstGeom prst="rect">
            <a:avLst/>
          </a:prstGeom>
          <a:noFill/>
        </p:spPr>
        <p:txBody>
          <a:bodyPr wrap="none" rtlCol="0">
            <a:spAutoFit/>
          </a:bodyPr>
          <a:lstStyle/>
          <a:p>
            <a:r>
              <a:rPr lang="en-US" sz="2800" dirty="0"/>
              <a:t>Me!</a:t>
            </a:r>
          </a:p>
          <a:p>
            <a:endParaRPr lang="en-US" sz="2800" dirty="0"/>
          </a:p>
          <a:p>
            <a:r>
              <a:rPr lang="en-US" sz="2800" dirty="0"/>
              <a:t>You?</a:t>
            </a:r>
          </a:p>
          <a:p>
            <a:endParaRPr lang="en-US" sz="2800" dirty="0"/>
          </a:p>
          <a:p>
            <a:r>
              <a:rPr lang="en-US" sz="2800" dirty="0"/>
              <a:t>Attend Colfax HOW series course.</a:t>
            </a:r>
          </a:p>
        </p:txBody>
      </p:sp>
      <p:sp>
        <p:nvSpPr>
          <p:cNvPr id="3" name="Date Placeholder 2">
            <a:extLst>
              <a:ext uri="{FF2B5EF4-FFF2-40B4-BE49-F238E27FC236}">
                <a16:creationId xmlns:a16="http://schemas.microsoft.com/office/drawing/2014/main" id="{4B9EF334-0A75-44EA-A6F5-B198B1ECDF92}"/>
              </a:ext>
            </a:extLst>
          </p:cNvPr>
          <p:cNvSpPr>
            <a:spLocks noGrp="1"/>
          </p:cNvSpPr>
          <p:nvPr>
            <p:ph type="dt" sz="half" idx="10"/>
          </p:nvPr>
        </p:nvSpPr>
        <p:spPr/>
        <p:txBody>
          <a:bodyPr/>
          <a:lstStyle/>
          <a:p>
            <a:r>
              <a:rPr lang="en-US" dirty="0">
                <a:latin typeface="+mn-lt"/>
              </a:rPr>
              <a:t>mc2-series-004</a:t>
            </a:r>
          </a:p>
        </p:txBody>
      </p:sp>
      <p:sp>
        <p:nvSpPr>
          <p:cNvPr id="7" name="Slide Number Placeholder 6">
            <a:extLst>
              <a:ext uri="{FF2B5EF4-FFF2-40B4-BE49-F238E27FC236}">
                <a16:creationId xmlns:a16="http://schemas.microsoft.com/office/drawing/2014/main" id="{EB05FE17-95D2-473A-9D7B-8E2FEECA122A}"/>
              </a:ext>
            </a:extLst>
          </p:cNvPr>
          <p:cNvSpPr>
            <a:spLocks noGrp="1"/>
          </p:cNvSpPr>
          <p:nvPr>
            <p:ph type="sldNum" sz="quarter" idx="12"/>
          </p:nvPr>
        </p:nvSpPr>
        <p:spPr/>
        <p:txBody>
          <a:bodyPr/>
          <a:lstStyle/>
          <a:p>
            <a:fld id="{93E8EC99-03FE-4616-8D00-1E98F5833C68}" type="slidenum">
              <a:rPr lang="en-US" smtClean="0">
                <a:latin typeface="+mn-lt"/>
              </a:rPr>
              <a:t>39</a:t>
            </a:fld>
            <a:endParaRPr lang="en-US" dirty="0">
              <a:latin typeface="+mn-lt"/>
            </a:endParaRPr>
          </a:p>
        </p:txBody>
      </p:sp>
      <p:sp>
        <p:nvSpPr>
          <p:cNvPr id="8" name="Footer Placeholder 7">
            <a:extLst>
              <a:ext uri="{FF2B5EF4-FFF2-40B4-BE49-F238E27FC236}">
                <a16:creationId xmlns:a16="http://schemas.microsoft.com/office/drawing/2014/main" id="{82933892-3335-49F4-976D-D25982840D13}"/>
              </a:ext>
            </a:extLst>
          </p:cNvPr>
          <p:cNvSpPr>
            <a:spLocks noGrp="1"/>
          </p:cNvSpPr>
          <p:nvPr>
            <p:ph type="ftr" sz="quarter" idx="11"/>
          </p:nvPr>
        </p:nvSpPr>
        <p:spPr/>
        <p:txBody>
          <a:bodyPr/>
          <a:lstStyle/>
          <a:p>
            <a:r>
              <a:rPr lang="en-US" dirty="0"/>
              <a:t>  </a:t>
            </a:r>
          </a:p>
        </p:txBody>
      </p:sp>
    </p:spTree>
    <p:extLst>
      <p:ext uri="{BB962C8B-B14F-4D97-AF65-F5344CB8AC3E}">
        <p14:creationId xmlns:p14="http://schemas.microsoft.com/office/powerpoint/2010/main" val="4094060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600" dirty="0">
                <a:latin typeface="+mn-lt"/>
              </a:rPr>
              <a:t>“Big” data in a “small” lab</a:t>
            </a:r>
          </a:p>
        </p:txBody>
      </p:sp>
      <p:pic>
        <p:nvPicPr>
          <p:cNvPr id="11" name="Picture Placeholder 10"/>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9630" r="23268" b="476"/>
          <a:stretch/>
        </p:blipFill>
        <p:spPr>
          <a:xfrm>
            <a:off x="813287" y="1371600"/>
            <a:ext cx="3431881" cy="4466492"/>
          </a:xfrm>
        </p:spPr>
      </p:pic>
      <p:sp>
        <p:nvSpPr>
          <p:cNvPr id="8" name="Content Placeholder 7"/>
          <p:cNvSpPr>
            <a:spLocks noGrp="1"/>
          </p:cNvSpPr>
          <p:nvPr>
            <p:ph sz="half" idx="2"/>
          </p:nvPr>
        </p:nvSpPr>
        <p:spPr>
          <a:xfrm>
            <a:off x="4754034" y="1563914"/>
            <a:ext cx="7232951" cy="4706258"/>
          </a:xfrm>
        </p:spPr>
        <p:txBody>
          <a:bodyPr>
            <a:normAutofit fontScale="55000" lnSpcReduction="20000"/>
          </a:bodyPr>
          <a:lstStyle/>
          <a:p>
            <a:pPr marL="0" indent="0">
              <a:buNone/>
            </a:pPr>
            <a:r>
              <a:rPr lang="en-US" dirty="0"/>
              <a:t>National Instruments NI-USB-6251</a:t>
            </a:r>
          </a:p>
          <a:p>
            <a:pPr marL="0" indent="0">
              <a:buNone/>
            </a:pPr>
            <a:endParaRPr lang="en-US" dirty="0"/>
          </a:p>
          <a:p>
            <a:pPr marL="0" indent="0">
              <a:buNone/>
            </a:pPr>
            <a:r>
              <a:rPr lang="en-US" dirty="0"/>
              <a:t>1.25 MS/s   (MS = </a:t>
            </a:r>
            <a:r>
              <a:rPr lang="en-US" u="sng" dirty="0" err="1"/>
              <a:t>M</a:t>
            </a:r>
            <a:r>
              <a:rPr lang="en-US" dirty="0" err="1"/>
              <a:t>ega</a:t>
            </a:r>
            <a:r>
              <a:rPr lang="en-US" u="sng" dirty="0" err="1"/>
              <a:t>S</a:t>
            </a:r>
            <a:r>
              <a:rPr lang="en-US" dirty="0" err="1"/>
              <a:t>amples</a:t>
            </a:r>
            <a:r>
              <a:rPr lang="en-US" dirty="0"/>
              <a:t>)</a:t>
            </a:r>
          </a:p>
          <a:p>
            <a:pPr marL="0" indent="0">
              <a:buNone/>
            </a:pPr>
            <a:r>
              <a:rPr lang="en-US" dirty="0"/>
              <a:t>16-bit resolution A/D</a:t>
            </a:r>
          </a:p>
          <a:p>
            <a:pPr marL="0" indent="0">
              <a:buNone/>
            </a:pPr>
            <a:r>
              <a:rPr lang="en-US" dirty="0"/>
              <a:t>counters, D/A, etc.</a:t>
            </a:r>
          </a:p>
          <a:p>
            <a:pPr marL="0" indent="0">
              <a:buNone/>
            </a:pPr>
            <a:endParaRPr lang="en-US" dirty="0"/>
          </a:p>
          <a:p>
            <a:pPr marL="0" indent="0">
              <a:buNone/>
            </a:pPr>
            <a:r>
              <a:rPr lang="en-US" dirty="0"/>
              <a:t>USB with laptop or desktop</a:t>
            </a:r>
          </a:p>
          <a:p>
            <a:pPr marL="0" indent="0">
              <a:buNone/>
            </a:pPr>
            <a:endParaRPr lang="en-US" dirty="0"/>
          </a:p>
          <a:p>
            <a:pPr marL="0" indent="0">
              <a:buNone/>
            </a:pPr>
            <a:r>
              <a:rPr lang="en-US" dirty="0"/>
              <a:t>NI LabVIEW data acquisition software</a:t>
            </a:r>
          </a:p>
          <a:p>
            <a:pPr marL="0" indent="0">
              <a:buNone/>
            </a:pPr>
            <a:endParaRPr lang="en-US" dirty="0"/>
          </a:p>
          <a:p>
            <a:pPr marL="0" indent="0">
              <a:buNone/>
            </a:pPr>
            <a:r>
              <a:rPr lang="en-US" dirty="0"/>
              <a:t>108 GS/24 </a:t>
            </a:r>
            <a:r>
              <a:rPr lang="en-US" dirty="0" err="1"/>
              <a:t>hr</a:t>
            </a:r>
            <a:endParaRPr lang="en-US" dirty="0"/>
          </a:p>
          <a:p>
            <a:pPr marL="0" indent="0">
              <a:buNone/>
            </a:pPr>
            <a:r>
              <a:rPr lang="en-US" dirty="0"/>
              <a:t>216 GB file/24 </a:t>
            </a:r>
            <a:r>
              <a:rPr lang="en-US" dirty="0" err="1"/>
              <a:t>hr</a:t>
            </a:r>
            <a:endParaRPr lang="en-US" dirty="0"/>
          </a:p>
          <a:p>
            <a:pPr marL="0" indent="0">
              <a:buNone/>
            </a:pPr>
            <a:endParaRPr lang="en-US" dirty="0"/>
          </a:p>
          <a:p>
            <a:pPr marL="0" indent="0">
              <a:buNone/>
            </a:pPr>
            <a:r>
              <a:rPr lang="en-US" dirty="0"/>
              <a:t>“If you build it, they will come.”  </a:t>
            </a:r>
            <a:r>
              <a:rPr lang="en-US" i="1" dirty="0"/>
              <a:t>Field of Dreams </a:t>
            </a:r>
            <a:r>
              <a:rPr lang="en-US" dirty="0"/>
              <a:t>[altered slightly]</a:t>
            </a:r>
            <a:endParaRPr lang="en-US" i="1"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2" name="Slide Number Placeholder 1">
            <a:extLst>
              <a:ext uri="{FF2B5EF4-FFF2-40B4-BE49-F238E27FC236}">
                <a16:creationId xmlns:a16="http://schemas.microsoft.com/office/drawing/2014/main" id="{CD4F0536-7677-4CED-AF70-03E424448946}"/>
              </a:ext>
            </a:extLst>
          </p:cNvPr>
          <p:cNvSpPr>
            <a:spLocks noGrp="1"/>
          </p:cNvSpPr>
          <p:nvPr>
            <p:ph type="sldNum" sz="quarter" idx="12"/>
          </p:nvPr>
        </p:nvSpPr>
        <p:spPr/>
        <p:txBody>
          <a:bodyPr/>
          <a:lstStyle/>
          <a:p>
            <a:fld id="{93E8EC99-03FE-4616-8D00-1E98F5833C68}" type="slidenum">
              <a:rPr lang="en-US" smtClean="0">
                <a:latin typeface="+mn-lt"/>
              </a:rPr>
              <a:t>4</a:t>
            </a:fld>
            <a:endParaRPr lang="en-US" dirty="0">
              <a:latin typeface="+mn-lt"/>
            </a:endParaRPr>
          </a:p>
        </p:txBody>
      </p:sp>
      <p:sp>
        <p:nvSpPr>
          <p:cNvPr id="3" name="Date Placeholder 2">
            <a:extLst>
              <a:ext uri="{FF2B5EF4-FFF2-40B4-BE49-F238E27FC236}">
                <a16:creationId xmlns:a16="http://schemas.microsoft.com/office/drawing/2014/main" id="{C0913765-DBFA-4B27-BD4C-35AAA9876E00}"/>
              </a:ext>
            </a:extLst>
          </p:cNvPr>
          <p:cNvSpPr>
            <a:spLocks noGrp="1"/>
          </p:cNvSpPr>
          <p:nvPr>
            <p:ph type="dt" sz="half" idx="10"/>
          </p:nvPr>
        </p:nvSpPr>
        <p:spPr/>
        <p:txBody>
          <a:bodyPr/>
          <a:lstStyle/>
          <a:p>
            <a:r>
              <a:rPr lang="en-US" dirty="0">
                <a:latin typeface="+mn-lt"/>
              </a:rPr>
              <a:t>mc2-series-004</a:t>
            </a:r>
          </a:p>
        </p:txBody>
      </p:sp>
      <p:sp>
        <p:nvSpPr>
          <p:cNvPr id="4" name="Footer Placeholder 3">
            <a:extLst>
              <a:ext uri="{FF2B5EF4-FFF2-40B4-BE49-F238E27FC236}">
                <a16:creationId xmlns:a16="http://schemas.microsoft.com/office/drawing/2014/main" id="{D7D8F199-EFEA-4B16-85EC-E904E4FFC283}"/>
              </a:ext>
            </a:extLst>
          </p:cNvPr>
          <p:cNvSpPr>
            <a:spLocks noGrp="1"/>
          </p:cNvSpPr>
          <p:nvPr>
            <p:ph type="ftr" sz="quarter" idx="11"/>
          </p:nvPr>
        </p:nvSpPr>
        <p:spPr/>
        <p:txBody>
          <a:bodyPr/>
          <a:lstStyle/>
          <a:p>
            <a:r>
              <a:rPr lang="en-US" dirty="0">
                <a:latin typeface="+mn-lt"/>
              </a:rPr>
              <a:t> </a:t>
            </a:r>
          </a:p>
        </p:txBody>
      </p:sp>
    </p:spTree>
    <p:extLst>
      <p:ext uri="{BB962C8B-B14F-4D97-AF65-F5344CB8AC3E}">
        <p14:creationId xmlns:p14="http://schemas.microsoft.com/office/powerpoint/2010/main" val="4021391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D4E5D42-F253-478C-AD56-1D0AF13E2803}"/>
              </a:ext>
            </a:extLst>
          </p:cNvPr>
          <p:cNvSpPr>
            <a:spLocks noGrp="1"/>
          </p:cNvSpPr>
          <p:nvPr>
            <p:ph type="title"/>
          </p:nvPr>
        </p:nvSpPr>
        <p:spPr/>
        <p:txBody>
          <a:bodyPr/>
          <a:lstStyle/>
          <a:p>
            <a:r>
              <a:rPr lang="en-US" sz="3600" dirty="0" err="1">
                <a:latin typeface="+mn-lt"/>
              </a:rPr>
              <a:t>Intrinsics</a:t>
            </a:r>
            <a:r>
              <a:rPr lang="en-US" sz="3600" dirty="0">
                <a:latin typeface="+mn-lt"/>
              </a:rPr>
              <a:t> reference</a:t>
            </a:r>
          </a:p>
        </p:txBody>
      </p:sp>
      <p:sp>
        <p:nvSpPr>
          <p:cNvPr id="3" name="Date Placeholder 2">
            <a:extLst>
              <a:ext uri="{FF2B5EF4-FFF2-40B4-BE49-F238E27FC236}">
                <a16:creationId xmlns:a16="http://schemas.microsoft.com/office/drawing/2014/main" id="{66C29DE8-2388-46B7-8644-3FC5A3EFBFCA}"/>
              </a:ext>
            </a:extLst>
          </p:cNvPr>
          <p:cNvSpPr>
            <a:spLocks noGrp="1"/>
          </p:cNvSpPr>
          <p:nvPr>
            <p:ph type="dt" sz="half" idx="10"/>
          </p:nvPr>
        </p:nvSpPr>
        <p:spPr/>
        <p:txBody>
          <a:bodyPr/>
          <a:lstStyle/>
          <a:p>
            <a:r>
              <a:rPr lang="en-US" dirty="0">
                <a:latin typeface="+mn-lt"/>
              </a:rPr>
              <a:t>mc2-series-004</a:t>
            </a:r>
          </a:p>
        </p:txBody>
      </p:sp>
      <p:sp>
        <p:nvSpPr>
          <p:cNvPr id="4" name="Footer Placeholder 3">
            <a:extLst>
              <a:ext uri="{FF2B5EF4-FFF2-40B4-BE49-F238E27FC236}">
                <a16:creationId xmlns:a16="http://schemas.microsoft.com/office/drawing/2014/main" id="{614825C0-F1A8-4B7D-8BF5-ED410F214426}"/>
              </a:ext>
            </a:extLst>
          </p:cNvPr>
          <p:cNvSpPr>
            <a:spLocks noGrp="1"/>
          </p:cNvSpPr>
          <p:nvPr>
            <p:ph type="ftr" sz="quarter" idx="11"/>
          </p:nvPr>
        </p:nvSpPr>
        <p:spPr/>
        <p:txBody>
          <a:bodyPr/>
          <a:lstStyle/>
          <a:p>
            <a:r>
              <a:rPr lang="en-US" dirty="0" err="1">
                <a:latin typeface="+mn-lt"/>
              </a:rPr>
              <a:t>Intrinsics</a:t>
            </a:r>
            <a:endParaRPr lang="en-US" dirty="0">
              <a:latin typeface="+mn-lt"/>
            </a:endParaRPr>
          </a:p>
        </p:txBody>
      </p:sp>
      <p:sp>
        <p:nvSpPr>
          <p:cNvPr id="5" name="Slide Number Placeholder 4">
            <a:extLst>
              <a:ext uri="{FF2B5EF4-FFF2-40B4-BE49-F238E27FC236}">
                <a16:creationId xmlns:a16="http://schemas.microsoft.com/office/drawing/2014/main" id="{7D2F85AE-7463-4FCB-95F0-409DD945663D}"/>
              </a:ext>
            </a:extLst>
          </p:cNvPr>
          <p:cNvSpPr>
            <a:spLocks noGrp="1"/>
          </p:cNvSpPr>
          <p:nvPr>
            <p:ph type="sldNum" sz="quarter" idx="12"/>
          </p:nvPr>
        </p:nvSpPr>
        <p:spPr/>
        <p:txBody>
          <a:bodyPr/>
          <a:lstStyle/>
          <a:p>
            <a:fld id="{93E8EC99-03FE-4616-8D00-1E98F5833C68}" type="slidenum">
              <a:rPr lang="en-US" smtClean="0">
                <a:latin typeface="+mn-lt"/>
              </a:rPr>
              <a:t>40</a:t>
            </a:fld>
            <a:endParaRPr lang="en-US" dirty="0">
              <a:latin typeface="+mn-lt"/>
            </a:endParaRPr>
          </a:p>
        </p:txBody>
      </p:sp>
      <p:pic>
        <p:nvPicPr>
          <p:cNvPr id="7" name="Picture 6">
            <a:extLst>
              <a:ext uri="{FF2B5EF4-FFF2-40B4-BE49-F238E27FC236}">
                <a16:creationId xmlns:a16="http://schemas.microsoft.com/office/drawing/2014/main" id="{AC91C14E-A8D3-4434-906C-D8621A1B0749}"/>
              </a:ext>
            </a:extLst>
          </p:cNvPr>
          <p:cNvPicPr>
            <a:picLocks noChangeAspect="1"/>
          </p:cNvPicPr>
          <p:nvPr/>
        </p:nvPicPr>
        <p:blipFill rotWithShape="1">
          <a:blip r:embed="rId3"/>
          <a:srcRect l="20301" t="18413" r="1994" b="11711"/>
          <a:stretch/>
        </p:blipFill>
        <p:spPr>
          <a:xfrm>
            <a:off x="1495246" y="2106937"/>
            <a:ext cx="8071869" cy="3916491"/>
          </a:xfrm>
          <a:prstGeom prst="rect">
            <a:avLst/>
          </a:prstGeom>
        </p:spPr>
      </p:pic>
      <p:sp>
        <p:nvSpPr>
          <p:cNvPr id="8" name="TextBox 7">
            <a:extLst>
              <a:ext uri="{FF2B5EF4-FFF2-40B4-BE49-F238E27FC236}">
                <a16:creationId xmlns:a16="http://schemas.microsoft.com/office/drawing/2014/main" id="{2B257DC8-571F-44ED-9F1B-4BCFD6223E6E}"/>
              </a:ext>
            </a:extLst>
          </p:cNvPr>
          <p:cNvSpPr txBox="1"/>
          <p:nvPr/>
        </p:nvSpPr>
        <p:spPr>
          <a:xfrm>
            <a:off x="1659467" y="1304817"/>
            <a:ext cx="6944530" cy="369332"/>
          </a:xfrm>
          <a:prstGeom prst="rect">
            <a:avLst/>
          </a:prstGeom>
          <a:noFill/>
        </p:spPr>
        <p:txBody>
          <a:bodyPr wrap="none" rtlCol="0">
            <a:spAutoFit/>
          </a:bodyPr>
          <a:lstStyle/>
          <a:p>
            <a:r>
              <a:rPr lang="en-US" dirty="0"/>
              <a:t>https://software.intel.com/sites/landingpage/IntrinsicsGuide/#</a:t>
            </a:r>
          </a:p>
        </p:txBody>
      </p:sp>
    </p:spTree>
    <p:extLst>
      <p:ext uri="{BB962C8B-B14F-4D97-AF65-F5344CB8AC3E}">
        <p14:creationId xmlns:p14="http://schemas.microsoft.com/office/powerpoint/2010/main" val="2539891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8E2249-DAFE-4711-B350-2DFDD87889E6}"/>
              </a:ext>
            </a:extLst>
          </p:cNvPr>
          <p:cNvSpPr>
            <a:spLocks noGrp="1"/>
          </p:cNvSpPr>
          <p:nvPr>
            <p:ph type="title"/>
          </p:nvPr>
        </p:nvSpPr>
        <p:spPr/>
        <p:txBody>
          <a:bodyPr/>
          <a:lstStyle/>
          <a:p>
            <a:r>
              <a:rPr lang="en-US" sz="3600" dirty="0">
                <a:latin typeface="+mn-lt"/>
              </a:rPr>
              <a:t>Videos</a:t>
            </a:r>
          </a:p>
        </p:txBody>
      </p:sp>
      <p:sp>
        <p:nvSpPr>
          <p:cNvPr id="6" name="Content Placeholder 5">
            <a:extLst>
              <a:ext uri="{FF2B5EF4-FFF2-40B4-BE49-F238E27FC236}">
                <a16:creationId xmlns:a16="http://schemas.microsoft.com/office/drawing/2014/main" id="{04C2C145-CCF8-4E57-95EA-55C39E328822}"/>
              </a:ext>
            </a:extLst>
          </p:cNvPr>
          <p:cNvSpPr>
            <a:spLocks noGrp="1"/>
          </p:cNvSpPr>
          <p:nvPr>
            <p:ph idx="1"/>
          </p:nvPr>
        </p:nvSpPr>
        <p:spPr>
          <a:xfrm>
            <a:off x="278310" y="1057091"/>
            <a:ext cx="11487938" cy="5406604"/>
          </a:xfrm>
        </p:spPr>
        <p:txBody>
          <a:bodyPr>
            <a:normAutofit fontScale="85000" lnSpcReduction="20000"/>
          </a:bodyPr>
          <a:lstStyle/>
          <a:p>
            <a:pPr marL="0" indent="0">
              <a:buNone/>
            </a:pPr>
            <a:r>
              <a:rPr lang="en-US" sz="2800" dirty="0"/>
              <a:t>The driven chaotic pendulum in action</a:t>
            </a:r>
          </a:p>
          <a:p>
            <a:pPr marL="0" indent="0">
              <a:buNone/>
            </a:pPr>
            <a:r>
              <a:rPr lang="en-US" sz="2800" dirty="0"/>
              <a:t> </a:t>
            </a:r>
            <a:r>
              <a:rPr lang="en-US" sz="2800" u="sng" dirty="0">
                <a:hlinkClick r:id="rId4"/>
              </a:rPr>
              <a:t>http://go.middlebury.edu/dunham-lab-pendulum-motion.mp4</a:t>
            </a:r>
            <a:endParaRPr lang="en-US" sz="2800" dirty="0"/>
          </a:p>
          <a:p>
            <a:pPr marL="0" indent="0">
              <a:buNone/>
            </a:pPr>
            <a:endParaRPr lang="en-US" sz="2800" dirty="0"/>
          </a:p>
          <a:p>
            <a:pPr marL="0" indent="0">
              <a:buNone/>
            </a:pPr>
            <a:r>
              <a:rPr lang="en-US" sz="2800" dirty="0"/>
              <a:t>4096 </a:t>
            </a:r>
            <a:r>
              <a:rPr lang="en-US" sz="2800" dirty="0" err="1"/>
              <a:t>Poincaré</a:t>
            </a:r>
            <a:r>
              <a:rPr lang="en-US" sz="2800" dirty="0"/>
              <a:t> sections per drive motor revolution</a:t>
            </a:r>
          </a:p>
          <a:p>
            <a:pPr marL="0" indent="0">
              <a:buNone/>
            </a:pPr>
            <a:r>
              <a:rPr lang="en-US" sz="2800" u="sng" dirty="0">
                <a:hlinkClick r:id="rId5"/>
              </a:rPr>
              <a:t>http://go.middlebury.edu/dunham-lab-pendulum-motion-plot.mp4</a:t>
            </a:r>
            <a:endParaRPr lang="en-US" sz="2800" u="sng" dirty="0"/>
          </a:p>
          <a:p>
            <a:pPr marL="0" indent="0">
              <a:buNone/>
            </a:pPr>
            <a:endParaRPr lang="en-US" dirty="0"/>
          </a:p>
          <a:p>
            <a:pPr marL="0" indent="0">
              <a:buNone/>
            </a:pPr>
            <a:r>
              <a:rPr lang="en-US" sz="2800" dirty="0"/>
              <a:t>Kinematics and mechanics reminder:</a:t>
            </a:r>
          </a:p>
        </p:txBody>
      </p:sp>
      <p:sp>
        <p:nvSpPr>
          <p:cNvPr id="2" name="Slide Number Placeholder 1">
            <a:extLst>
              <a:ext uri="{FF2B5EF4-FFF2-40B4-BE49-F238E27FC236}">
                <a16:creationId xmlns:a16="http://schemas.microsoft.com/office/drawing/2014/main" id="{2B637B9F-0447-423F-93B0-C081352DA8FA}"/>
              </a:ext>
            </a:extLst>
          </p:cNvPr>
          <p:cNvSpPr>
            <a:spLocks noGrp="1"/>
          </p:cNvSpPr>
          <p:nvPr>
            <p:ph type="sldNum" sz="quarter" idx="12"/>
          </p:nvPr>
        </p:nvSpPr>
        <p:spPr/>
        <p:txBody>
          <a:bodyPr/>
          <a:lstStyle/>
          <a:p>
            <a:fld id="{93E8EC99-03FE-4616-8D00-1E98F5833C68}" type="slidenum">
              <a:rPr lang="en-US" smtClean="0">
                <a:latin typeface="+mn-lt"/>
              </a:rPr>
              <a:t>5</a:t>
            </a:fld>
            <a:endParaRPr lang="en-US" dirty="0">
              <a:latin typeface="+mn-lt"/>
            </a:endParaRPr>
          </a:p>
        </p:txBody>
      </p:sp>
      <p:sp>
        <p:nvSpPr>
          <p:cNvPr id="3" name="Date Placeholder 2">
            <a:extLst>
              <a:ext uri="{FF2B5EF4-FFF2-40B4-BE49-F238E27FC236}">
                <a16:creationId xmlns:a16="http://schemas.microsoft.com/office/drawing/2014/main" id="{4894CDC4-4904-4FC4-9BDB-76BE13613C9D}"/>
              </a:ext>
            </a:extLst>
          </p:cNvPr>
          <p:cNvSpPr>
            <a:spLocks noGrp="1"/>
          </p:cNvSpPr>
          <p:nvPr>
            <p:ph type="dt" sz="half" idx="10"/>
          </p:nvPr>
        </p:nvSpPr>
        <p:spPr/>
        <p:txBody>
          <a:bodyPr/>
          <a:lstStyle/>
          <a:p>
            <a:r>
              <a:rPr lang="en-US" dirty="0">
                <a:latin typeface="+mn-lt"/>
              </a:rPr>
              <a:t>mc2-series-004</a:t>
            </a:r>
          </a:p>
        </p:txBody>
      </p:sp>
      <p:sp>
        <p:nvSpPr>
          <p:cNvPr id="4" name="Footer Placeholder 3">
            <a:extLst>
              <a:ext uri="{FF2B5EF4-FFF2-40B4-BE49-F238E27FC236}">
                <a16:creationId xmlns:a16="http://schemas.microsoft.com/office/drawing/2014/main" id="{1540B916-A996-427B-9806-5D50FC7B2828}"/>
              </a:ext>
            </a:extLst>
          </p:cNvPr>
          <p:cNvSpPr>
            <a:spLocks noGrp="1"/>
          </p:cNvSpPr>
          <p:nvPr>
            <p:ph type="ftr" sz="quarter" idx="11"/>
          </p:nvPr>
        </p:nvSpPr>
        <p:spPr/>
        <p:txBody>
          <a:bodyPr/>
          <a:lstStyle/>
          <a:p>
            <a:r>
              <a:rPr lang="en-US" dirty="0">
                <a:latin typeface="+mn-lt"/>
              </a:rPr>
              <a:t>1. Chaos Experiment</a:t>
            </a:r>
          </a:p>
        </p:txBody>
      </p:sp>
      <p:graphicFrame>
        <p:nvGraphicFramePr>
          <p:cNvPr id="15" name="Object 14">
            <a:extLst>
              <a:ext uri="{FF2B5EF4-FFF2-40B4-BE49-F238E27FC236}">
                <a16:creationId xmlns:a16="http://schemas.microsoft.com/office/drawing/2014/main" id="{294FC7C3-EE59-4D10-96E6-FDBFBFDB2D45}"/>
              </a:ext>
            </a:extLst>
          </p:cNvPr>
          <p:cNvGraphicFramePr>
            <a:graphicFrameLocks noChangeAspect="1"/>
          </p:cNvGraphicFramePr>
          <p:nvPr>
            <p:extLst>
              <p:ext uri="{D42A27DB-BD31-4B8C-83A1-F6EECF244321}">
                <p14:modId xmlns:p14="http://schemas.microsoft.com/office/powerpoint/2010/main" val="4238815645"/>
              </p:ext>
            </p:extLst>
          </p:nvPr>
        </p:nvGraphicFramePr>
        <p:xfrm>
          <a:off x="4908550" y="2397125"/>
          <a:ext cx="114300" cy="177800"/>
        </p:xfrm>
        <a:graphic>
          <a:graphicData uri="http://schemas.openxmlformats.org/presentationml/2006/ole">
            <mc:AlternateContent xmlns:mc="http://schemas.openxmlformats.org/markup-compatibility/2006">
              <mc:Choice xmlns:v="urn:schemas-microsoft-com:vml" Requires="v">
                <p:oleObj spid="_x0000_s1130" name="Equation" r:id="rId6" imgW="114120" imgH="177480" progId="Equation.DSMT4">
                  <p:embed/>
                </p:oleObj>
              </mc:Choice>
              <mc:Fallback>
                <p:oleObj name="Equation" r:id="rId6" imgW="114120" imgH="177480" progId="Equation.DSMT4">
                  <p:embed/>
                  <p:pic>
                    <p:nvPicPr>
                      <p:cNvPr id="0" name=""/>
                      <p:cNvPicPr/>
                      <p:nvPr/>
                    </p:nvPicPr>
                    <p:blipFill>
                      <a:blip r:embed="rId7"/>
                      <a:stretch>
                        <a:fillRect/>
                      </a:stretch>
                    </p:blipFill>
                    <p:spPr>
                      <a:xfrm>
                        <a:off x="4908550" y="2397125"/>
                        <a:ext cx="114300" cy="177800"/>
                      </a:xfrm>
                      <a:prstGeom prst="rect">
                        <a:avLst/>
                      </a:prstGeom>
                    </p:spPr>
                  </p:pic>
                </p:oleObj>
              </mc:Fallback>
            </mc:AlternateContent>
          </a:graphicData>
        </a:graphic>
      </p:graphicFrame>
      <p:pic>
        <p:nvPicPr>
          <p:cNvPr id="22" name="Picture 21">
            <a:extLst>
              <a:ext uri="{FF2B5EF4-FFF2-40B4-BE49-F238E27FC236}">
                <a16:creationId xmlns:a16="http://schemas.microsoft.com/office/drawing/2014/main" id="{0DA7EE90-7A7E-49AB-8700-72D5B9A22F4F}"/>
              </a:ext>
            </a:extLst>
          </p:cNvPr>
          <p:cNvPicPr>
            <a:picLocks noChangeAspect="1"/>
          </p:cNvPicPr>
          <p:nvPr/>
        </p:nvPicPr>
        <p:blipFill>
          <a:blip r:embed="rId8"/>
          <a:stretch>
            <a:fillRect/>
          </a:stretch>
        </p:blipFill>
        <p:spPr>
          <a:xfrm>
            <a:off x="1272083" y="3938211"/>
            <a:ext cx="9468518" cy="2356152"/>
          </a:xfrm>
          <a:prstGeom prst="rect">
            <a:avLst/>
          </a:prstGeom>
        </p:spPr>
      </p:pic>
    </p:spTree>
    <p:extLst>
      <p:ext uri="{BB962C8B-B14F-4D97-AF65-F5344CB8AC3E}">
        <p14:creationId xmlns:p14="http://schemas.microsoft.com/office/powerpoint/2010/main" val="900008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29B3BCD-FE61-46A5-8674-886A1FCC3374}"/>
              </a:ext>
            </a:extLst>
          </p:cNvPr>
          <p:cNvSpPr>
            <a:spLocks noGrp="1"/>
          </p:cNvSpPr>
          <p:nvPr>
            <p:ph type="sldNum" sz="quarter" idx="12"/>
          </p:nvPr>
        </p:nvSpPr>
        <p:spPr/>
        <p:txBody>
          <a:bodyPr/>
          <a:lstStyle/>
          <a:p>
            <a:fld id="{93E8EC99-03FE-4616-8D00-1E98F5833C68}" type="slidenum">
              <a:rPr lang="en-US" smtClean="0">
                <a:latin typeface="+mn-lt"/>
              </a:rPr>
              <a:t>6</a:t>
            </a:fld>
            <a:endParaRPr lang="en-US" dirty="0">
              <a:latin typeface="+mn-lt"/>
            </a:endParaRPr>
          </a:p>
        </p:txBody>
      </p:sp>
      <p:sp>
        <p:nvSpPr>
          <p:cNvPr id="4" name="Title 3">
            <a:extLst>
              <a:ext uri="{FF2B5EF4-FFF2-40B4-BE49-F238E27FC236}">
                <a16:creationId xmlns:a16="http://schemas.microsoft.com/office/drawing/2014/main" id="{7DDED791-31F6-4CA0-8E2A-7DFA4C09EB92}"/>
              </a:ext>
            </a:extLst>
          </p:cNvPr>
          <p:cNvSpPr>
            <a:spLocks noGrp="1"/>
          </p:cNvSpPr>
          <p:nvPr>
            <p:ph type="title" idx="4294967295"/>
          </p:nvPr>
        </p:nvSpPr>
        <p:spPr>
          <a:xfrm>
            <a:off x="228600" y="119063"/>
            <a:ext cx="11963400" cy="685800"/>
          </a:xfrm>
        </p:spPr>
        <p:txBody>
          <a:bodyPr/>
          <a:lstStyle/>
          <a:p>
            <a:r>
              <a:rPr lang="en-US" sz="3600" dirty="0">
                <a:latin typeface="+mn-lt"/>
              </a:rPr>
              <a:t>Apparatus</a:t>
            </a:r>
          </a:p>
        </p:txBody>
      </p:sp>
      <p:sp>
        <p:nvSpPr>
          <p:cNvPr id="5" name="Date Placeholder 4">
            <a:extLst>
              <a:ext uri="{FF2B5EF4-FFF2-40B4-BE49-F238E27FC236}">
                <a16:creationId xmlns:a16="http://schemas.microsoft.com/office/drawing/2014/main" id="{D8BD599A-CA2F-41D0-9341-A32100574616}"/>
              </a:ext>
            </a:extLst>
          </p:cNvPr>
          <p:cNvSpPr>
            <a:spLocks noGrp="1"/>
          </p:cNvSpPr>
          <p:nvPr>
            <p:ph type="dt" sz="half" idx="10"/>
          </p:nvPr>
        </p:nvSpPr>
        <p:spPr/>
        <p:txBody>
          <a:bodyPr/>
          <a:lstStyle/>
          <a:p>
            <a:r>
              <a:rPr lang="en-US" dirty="0">
                <a:latin typeface="+mn-lt"/>
              </a:rPr>
              <a:t>mc2-series-004</a:t>
            </a:r>
          </a:p>
        </p:txBody>
      </p:sp>
      <p:sp>
        <p:nvSpPr>
          <p:cNvPr id="6" name="Footer Placeholder 5">
            <a:extLst>
              <a:ext uri="{FF2B5EF4-FFF2-40B4-BE49-F238E27FC236}">
                <a16:creationId xmlns:a16="http://schemas.microsoft.com/office/drawing/2014/main" id="{49132455-C9BE-4D4F-8182-70088D1987D9}"/>
              </a:ext>
            </a:extLst>
          </p:cNvPr>
          <p:cNvSpPr>
            <a:spLocks noGrp="1"/>
          </p:cNvSpPr>
          <p:nvPr>
            <p:ph type="ftr" sz="quarter" idx="11"/>
          </p:nvPr>
        </p:nvSpPr>
        <p:spPr/>
        <p:txBody>
          <a:bodyPr/>
          <a:lstStyle/>
          <a:p>
            <a:r>
              <a:rPr lang="en-US" dirty="0">
                <a:latin typeface="+mn-lt"/>
              </a:rPr>
              <a:t>1. Chaos Experiment</a:t>
            </a:r>
          </a:p>
        </p:txBody>
      </p:sp>
      <p:pic>
        <p:nvPicPr>
          <p:cNvPr id="3" name="Picture 2">
            <a:extLst>
              <a:ext uri="{FF2B5EF4-FFF2-40B4-BE49-F238E27FC236}">
                <a16:creationId xmlns:a16="http://schemas.microsoft.com/office/drawing/2014/main" id="{1BA2086D-0BB8-4FA9-A165-09104D531067}"/>
              </a:ext>
            </a:extLst>
          </p:cNvPr>
          <p:cNvPicPr>
            <a:picLocks noChangeAspect="1"/>
          </p:cNvPicPr>
          <p:nvPr/>
        </p:nvPicPr>
        <p:blipFill>
          <a:blip r:embed="rId3"/>
          <a:stretch>
            <a:fillRect/>
          </a:stretch>
        </p:blipFill>
        <p:spPr>
          <a:xfrm>
            <a:off x="101598" y="1019745"/>
            <a:ext cx="12017829" cy="5102572"/>
          </a:xfrm>
          <a:prstGeom prst="rect">
            <a:avLst/>
          </a:prstGeom>
        </p:spPr>
      </p:pic>
    </p:spTree>
    <p:extLst>
      <p:ext uri="{BB962C8B-B14F-4D97-AF65-F5344CB8AC3E}">
        <p14:creationId xmlns:p14="http://schemas.microsoft.com/office/powerpoint/2010/main" val="7371720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BD9FB4-7507-4587-9C72-D6AEAB73EC35}"/>
              </a:ext>
            </a:extLst>
          </p:cNvPr>
          <p:cNvSpPr>
            <a:spLocks noGrp="1"/>
          </p:cNvSpPr>
          <p:nvPr>
            <p:ph type="title"/>
          </p:nvPr>
        </p:nvSpPr>
        <p:spPr/>
        <p:txBody>
          <a:bodyPr/>
          <a:lstStyle/>
          <a:p>
            <a:r>
              <a:rPr lang="en-US" sz="3600" dirty="0">
                <a:latin typeface="+mn-lt"/>
              </a:rPr>
              <a:t>“Right” SG filter parameters </a:t>
            </a:r>
            <a:r>
              <a:rPr lang="en-US" sz="3600" i="1" dirty="0">
                <a:latin typeface="+mn-lt"/>
              </a:rPr>
              <a:t>radius</a:t>
            </a:r>
            <a:r>
              <a:rPr lang="en-US" sz="3600" dirty="0">
                <a:latin typeface="+mn-lt"/>
              </a:rPr>
              <a:t> (= </a:t>
            </a:r>
            <a:r>
              <a:rPr lang="en-US" sz="3600" i="1" dirty="0">
                <a:latin typeface="+mn-lt"/>
              </a:rPr>
              <a:t>n</a:t>
            </a:r>
            <a:r>
              <a:rPr lang="en-US" sz="3600" dirty="0">
                <a:latin typeface="+mn-lt"/>
              </a:rPr>
              <a:t>) and </a:t>
            </a:r>
            <a:r>
              <a:rPr lang="en-US" sz="3600" i="1" dirty="0">
                <a:latin typeface="+mn-lt"/>
              </a:rPr>
              <a:t>order </a:t>
            </a:r>
            <a:r>
              <a:rPr lang="en-US" sz="3600" dirty="0">
                <a:latin typeface="+mn-lt"/>
              </a:rPr>
              <a:t>(</a:t>
            </a:r>
            <a:r>
              <a:rPr lang="en-US" sz="3600" i="1" dirty="0">
                <a:latin typeface="+mn-lt"/>
              </a:rPr>
              <a:t>= o</a:t>
            </a:r>
            <a:r>
              <a:rPr lang="en-US" sz="3600" dirty="0">
                <a:latin typeface="+mn-lt"/>
              </a:rPr>
              <a:t>)</a:t>
            </a:r>
          </a:p>
        </p:txBody>
      </p:sp>
      <p:sp>
        <p:nvSpPr>
          <p:cNvPr id="2" name="Slide Number Placeholder 1">
            <a:extLst>
              <a:ext uri="{FF2B5EF4-FFF2-40B4-BE49-F238E27FC236}">
                <a16:creationId xmlns:a16="http://schemas.microsoft.com/office/drawing/2014/main" id="{38EB4234-FA6C-47FE-8D7C-460281B41F06}"/>
              </a:ext>
            </a:extLst>
          </p:cNvPr>
          <p:cNvSpPr>
            <a:spLocks noGrp="1"/>
          </p:cNvSpPr>
          <p:nvPr>
            <p:ph type="sldNum" sz="quarter" idx="12"/>
          </p:nvPr>
        </p:nvSpPr>
        <p:spPr/>
        <p:txBody>
          <a:bodyPr/>
          <a:lstStyle/>
          <a:p>
            <a:fld id="{93E8EC99-03FE-4616-8D00-1E98F5833C68}" type="slidenum">
              <a:rPr lang="en-US" smtClean="0">
                <a:latin typeface="+mn-lt"/>
              </a:rPr>
              <a:t>7</a:t>
            </a:fld>
            <a:endParaRPr lang="en-US" dirty="0">
              <a:latin typeface="+mn-lt"/>
            </a:endParaRPr>
          </a:p>
        </p:txBody>
      </p:sp>
      <p:sp>
        <p:nvSpPr>
          <p:cNvPr id="16" name="TextBox 15">
            <a:extLst>
              <a:ext uri="{FF2B5EF4-FFF2-40B4-BE49-F238E27FC236}">
                <a16:creationId xmlns:a16="http://schemas.microsoft.com/office/drawing/2014/main" id="{4D3EF65D-5A98-47C1-A8B1-39BAB2D6E32D}"/>
              </a:ext>
            </a:extLst>
          </p:cNvPr>
          <p:cNvSpPr txBox="1"/>
          <p:nvPr/>
        </p:nvSpPr>
        <p:spPr>
          <a:xfrm>
            <a:off x="1238250" y="1304948"/>
            <a:ext cx="1721946" cy="461665"/>
          </a:xfrm>
          <a:prstGeom prst="rect">
            <a:avLst/>
          </a:prstGeom>
          <a:noFill/>
        </p:spPr>
        <p:txBody>
          <a:bodyPr wrap="none" rtlCol="0">
            <a:spAutoFit/>
          </a:bodyPr>
          <a:lstStyle/>
          <a:p>
            <a:r>
              <a:rPr lang="en-US" sz="2400" dirty="0"/>
              <a:t>“just right”</a:t>
            </a:r>
          </a:p>
        </p:txBody>
      </p:sp>
      <p:sp>
        <p:nvSpPr>
          <p:cNvPr id="17" name="TextBox 16">
            <a:extLst>
              <a:ext uri="{FF2B5EF4-FFF2-40B4-BE49-F238E27FC236}">
                <a16:creationId xmlns:a16="http://schemas.microsoft.com/office/drawing/2014/main" id="{D21C102F-7FFF-48D5-B981-928DF093595B}"/>
              </a:ext>
            </a:extLst>
          </p:cNvPr>
          <p:cNvSpPr txBox="1"/>
          <p:nvPr/>
        </p:nvSpPr>
        <p:spPr>
          <a:xfrm>
            <a:off x="5394545" y="1304237"/>
            <a:ext cx="1625766" cy="461665"/>
          </a:xfrm>
          <a:prstGeom prst="rect">
            <a:avLst/>
          </a:prstGeom>
          <a:noFill/>
        </p:spPr>
        <p:txBody>
          <a:bodyPr wrap="none" rtlCol="0">
            <a:spAutoFit/>
          </a:bodyPr>
          <a:lstStyle/>
          <a:p>
            <a:r>
              <a:rPr lang="en-US" sz="2400" dirty="0"/>
              <a:t>“too little”</a:t>
            </a:r>
          </a:p>
        </p:txBody>
      </p:sp>
      <p:sp>
        <p:nvSpPr>
          <p:cNvPr id="18" name="TextBox 17">
            <a:extLst>
              <a:ext uri="{FF2B5EF4-FFF2-40B4-BE49-F238E27FC236}">
                <a16:creationId xmlns:a16="http://schemas.microsoft.com/office/drawing/2014/main" id="{719A71FD-3804-4585-ADA7-EB87E4E5B781}"/>
              </a:ext>
            </a:extLst>
          </p:cNvPr>
          <p:cNvSpPr txBox="1"/>
          <p:nvPr/>
        </p:nvSpPr>
        <p:spPr>
          <a:xfrm>
            <a:off x="9411118" y="1304236"/>
            <a:ext cx="1781257" cy="461665"/>
          </a:xfrm>
          <a:prstGeom prst="rect">
            <a:avLst/>
          </a:prstGeom>
          <a:noFill/>
        </p:spPr>
        <p:txBody>
          <a:bodyPr wrap="none" rtlCol="0">
            <a:spAutoFit/>
          </a:bodyPr>
          <a:lstStyle/>
          <a:p>
            <a:r>
              <a:rPr lang="en-US" sz="2400" dirty="0"/>
              <a:t>“too much”</a:t>
            </a:r>
          </a:p>
        </p:txBody>
      </p:sp>
      <p:pic>
        <p:nvPicPr>
          <p:cNvPr id="4" name="Picture 3">
            <a:extLst>
              <a:ext uri="{FF2B5EF4-FFF2-40B4-BE49-F238E27FC236}">
                <a16:creationId xmlns:a16="http://schemas.microsoft.com/office/drawing/2014/main" id="{B63AD8D2-5F79-4151-8D61-D34A2904BD52}"/>
              </a:ext>
            </a:extLst>
          </p:cNvPr>
          <p:cNvPicPr>
            <a:picLocks noChangeAspect="1"/>
          </p:cNvPicPr>
          <p:nvPr/>
        </p:nvPicPr>
        <p:blipFill>
          <a:blip r:embed="rId3"/>
          <a:stretch>
            <a:fillRect/>
          </a:stretch>
        </p:blipFill>
        <p:spPr>
          <a:xfrm>
            <a:off x="4187500" y="1908206"/>
            <a:ext cx="3716789" cy="4416603"/>
          </a:xfrm>
          <a:prstGeom prst="rect">
            <a:avLst/>
          </a:prstGeom>
        </p:spPr>
      </p:pic>
      <p:pic>
        <p:nvPicPr>
          <p:cNvPr id="6" name="Picture 5">
            <a:extLst>
              <a:ext uri="{FF2B5EF4-FFF2-40B4-BE49-F238E27FC236}">
                <a16:creationId xmlns:a16="http://schemas.microsoft.com/office/drawing/2014/main" id="{7267FFCD-26A5-4C29-825D-E14DF690A1FE}"/>
              </a:ext>
            </a:extLst>
          </p:cNvPr>
          <p:cNvPicPr>
            <a:picLocks noChangeAspect="1"/>
          </p:cNvPicPr>
          <p:nvPr/>
        </p:nvPicPr>
        <p:blipFill>
          <a:blip r:embed="rId4"/>
          <a:stretch>
            <a:fillRect/>
          </a:stretch>
        </p:blipFill>
        <p:spPr>
          <a:xfrm>
            <a:off x="74778" y="1908207"/>
            <a:ext cx="3718893" cy="4419104"/>
          </a:xfrm>
          <a:prstGeom prst="rect">
            <a:avLst/>
          </a:prstGeom>
        </p:spPr>
      </p:pic>
      <p:pic>
        <p:nvPicPr>
          <p:cNvPr id="7" name="Picture 6">
            <a:extLst>
              <a:ext uri="{FF2B5EF4-FFF2-40B4-BE49-F238E27FC236}">
                <a16:creationId xmlns:a16="http://schemas.microsoft.com/office/drawing/2014/main" id="{68E7C7E0-F1D6-4EB3-9CB6-7800B98863FD}"/>
              </a:ext>
            </a:extLst>
          </p:cNvPr>
          <p:cNvPicPr>
            <a:picLocks noChangeAspect="1"/>
          </p:cNvPicPr>
          <p:nvPr/>
        </p:nvPicPr>
        <p:blipFill>
          <a:blip r:embed="rId5"/>
          <a:stretch>
            <a:fillRect/>
          </a:stretch>
        </p:blipFill>
        <p:spPr>
          <a:xfrm>
            <a:off x="8298119" y="1908207"/>
            <a:ext cx="3716789" cy="4416603"/>
          </a:xfrm>
          <a:prstGeom prst="rect">
            <a:avLst/>
          </a:prstGeom>
        </p:spPr>
      </p:pic>
      <p:sp>
        <p:nvSpPr>
          <p:cNvPr id="3" name="Date Placeholder 2">
            <a:extLst>
              <a:ext uri="{FF2B5EF4-FFF2-40B4-BE49-F238E27FC236}">
                <a16:creationId xmlns:a16="http://schemas.microsoft.com/office/drawing/2014/main" id="{D3F3E91A-7E70-44D5-B221-0EF48BFDBD8F}"/>
              </a:ext>
            </a:extLst>
          </p:cNvPr>
          <p:cNvSpPr>
            <a:spLocks noGrp="1"/>
          </p:cNvSpPr>
          <p:nvPr>
            <p:ph type="dt" sz="half" idx="10"/>
          </p:nvPr>
        </p:nvSpPr>
        <p:spPr/>
        <p:txBody>
          <a:bodyPr/>
          <a:lstStyle/>
          <a:p>
            <a:r>
              <a:rPr lang="en-US" dirty="0">
                <a:latin typeface="+mn-lt"/>
              </a:rPr>
              <a:t>mc2-series-004</a:t>
            </a:r>
          </a:p>
        </p:txBody>
      </p:sp>
      <p:sp>
        <p:nvSpPr>
          <p:cNvPr id="8" name="Footer Placeholder 7">
            <a:extLst>
              <a:ext uri="{FF2B5EF4-FFF2-40B4-BE49-F238E27FC236}">
                <a16:creationId xmlns:a16="http://schemas.microsoft.com/office/drawing/2014/main" id="{39FF9586-40E3-4F1A-85F1-788B73CFA34A}"/>
              </a:ext>
            </a:extLst>
          </p:cNvPr>
          <p:cNvSpPr>
            <a:spLocks noGrp="1"/>
          </p:cNvSpPr>
          <p:nvPr>
            <p:ph type="ftr" sz="quarter" idx="11"/>
          </p:nvPr>
        </p:nvSpPr>
        <p:spPr>
          <a:xfrm>
            <a:off x="2634158" y="6524510"/>
            <a:ext cx="6932957" cy="228600"/>
          </a:xfrm>
        </p:spPr>
        <p:txBody>
          <a:bodyPr/>
          <a:lstStyle/>
          <a:p>
            <a:r>
              <a:rPr lang="en-US" dirty="0">
                <a:latin typeface="+mn-lt"/>
              </a:rPr>
              <a:t>1. Chaos Experiment</a:t>
            </a:r>
          </a:p>
        </p:txBody>
      </p:sp>
    </p:spTree>
    <p:extLst>
      <p:ext uri="{BB962C8B-B14F-4D97-AF65-F5344CB8AC3E}">
        <p14:creationId xmlns:p14="http://schemas.microsoft.com/office/powerpoint/2010/main" val="1023679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z="3600" dirty="0">
                <a:latin typeface="+mn-lt"/>
              </a:rPr>
              <a:t>Raw Data</a:t>
            </a:r>
          </a:p>
        </p:txBody>
      </p:sp>
      <p:sp>
        <p:nvSpPr>
          <p:cNvPr id="8" name="Content Placeholder 7"/>
          <p:cNvSpPr>
            <a:spLocks noGrp="1"/>
          </p:cNvSpPr>
          <p:nvPr>
            <p:ph sz="half" idx="1"/>
          </p:nvPr>
        </p:nvSpPr>
        <p:spPr>
          <a:xfrm>
            <a:off x="457320" y="1371599"/>
            <a:ext cx="3239846" cy="4659923"/>
          </a:xfrm>
        </p:spPr>
        <p:txBody>
          <a:bodyPr>
            <a:normAutofit lnSpcReduction="10000"/>
          </a:bodyPr>
          <a:lstStyle/>
          <a:p>
            <a:pPr marL="0" indent="0">
              <a:buNone/>
            </a:pPr>
            <a:r>
              <a:rPr lang="en-US" sz="2400" dirty="0"/>
              <a:t>32-bit integers:</a:t>
            </a:r>
          </a:p>
          <a:p>
            <a:pPr marL="0" indent="0">
              <a:buNone/>
            </a:pPr>
            <a:endParaRPr lang="en-US" sz="2400" dirty="0"/>
          </a:p>
          <a:p>
            <a:pPr marL="0" indent="0">
              <a:buNone/>
            </a:pPr>
            <a:r>
              <a:rPr lang="en-US" sz="2400" dirty="0"/>
              <a:t>4219</a:t>
            </a:r>
          </a:p>
          <a:p>
            <a:pPr marL="0" indent="0">
              <a:buNone/>
            </a:pPr>
            <a:r>
              <a:rPr lang="en-US" sz="2400" dirty="0"/>
              <a:t>4220</a:t>
            </a:r>
          </a:p>
          <a:p>
            <a:pPr marL="0" indent="0">
              <a:buNone/>
            </a:pPr>
            <a:r>
              <a:rPr lang="en-US" sz="2400" dirty="0"/>
              <a:t>4221</a:t>
            </a:r>
          </a:p>
          <a:p>
            <a:pPr marL="0" indent="0">
              <a:buNone/>
            </a:pPr>
            <a:r>
              <a:rPr lang="en-US" sz="2400" dirty="0"/>
              <a:t>4222</a:t>
            </a:r>
          </a:p>
          <a:p>
            <a:pPr marL="0" indent="0">
              <a:buNone/>
            </a:pPr>
            <a:r>
              <a:rPr lang="en-US" sz="2400" dirty="0"/>
              <a:t>. . .</a:t>
            </a:r>
          </a:p>
          <a:p>
            <a:pPr marL="0" indent="0">
              <a:buNone/>
            </a:pPr>
            <a:r>
              <a:rPr lang="en-US" sz="2400" dirty="0"/>
              <a:t>-4379</a:t>
            </a:r>
          </a:p>
          <a:p>
            <a:pPr marL="0" indent="0">
              <a:buNone/>
            </a:pPr>
            <a:r>
              <a:rPr lang="en-US" sz="2400" dirty="0"/>
              <a:t>-4379</a:t>
            </a:r>
          </a:p>
          <a:p>
            <a:pPr marL="0" indent="0">
              <a:buNone/>
            </a:pPr>
            <a:r>
              <a:rPr lang="en-US" sz="2400" dirty="0"/>
              <a:t>-4379</a:t>
            </a:r>
          </a:p>
          <a:p>
            <a:pPr marL="0" indent="0">
              <a:buNone/>
            </a:pPr>
            <a:r>
              <a:rPr lang="en-US" sz="2400" dirty="0"/>
              <a:t>-4379</a:t>
            </a:r>
          </a:p>
        </p:txBody>
      </p:sp>
      <p:pic>
        <p:nvPicPr>
          <p:cNvPr id="16" name="Content Placeholder 15"/>
          <p:cNvPicPr>
            <a:picLocks noGrp="1" noChangeAspect="1"/>
          </p:cNvPicPr>
          <p:nvPr>
            <p:ph sz="half" idx="2"/>
          </p:nvPr>
        </p:nvPicPr>
        <p:blipFill>
          <a:blip r:embed="rId3"/>
          <a:stretch>
            <a:fillRect/>
          </a:stretch>
        </p:blipFill>
        <p:spPr>
          <a:xfrm>
            <a:off x="4225189" y="1156189"/>
            <a:ext cx="7200413" cy="5196424"/>
          </a:xfrm>
          <a:prstGeom prst="rect">
            <a:avLst/>
          </a:prstGeom>
        </p:spPr>
      </p:pic>
      <p:sp>
        <p:nvSpPr>
          <p:cNvPr id="2" name="Slide Number Placeholder 1">
            <a:extLst>
              <a:ext uri="{FF2B5EF4-FFF2-40B4-BE49-F238E27FC236}">
                <a16:creationId xmlns:a16="http://schemas.microsoft.com/office/drawing/2014/main" id="{368EC69B-595B-49C4-882E-A9A915DDCAF1}"/>
              </a:ext>
            </a:extLst>
          </p:cNvPr>
          <p:cNvSpPr>
            <a:spLocks noGrp="1"/>
          </p:cNvSpPr>
          <p:nvPr>
            <p:ph type="sldNum" sz="quarter" idx="12"/>
          </p:nvPr>
        </p:nvSpPr>
        <p:spPr/>
        <p:txBody>
          <a:bodyPr/>
          <a:lstStyle/>
          <a:p>
            <a:fld id="{93E8EC99-03FE-4616-8D00-1E98F5833C68}" type="slidenum">
              <a:rPr lang="en-US" smtClean="0">
                <a:latin typeface="+mn-lt"/>
              </a:rPr>
              <a:t>8</a:t>
            </a:fld>
            <a:endParaRPr lang="en-US" dirty="0">
              <a:latin typeface="+mn-lt"/>
            </a:endParaRPr>
          </a:p>
        </p:txBody>
      </p:sp>
      <p:sp>
        <p:nvSpPr>
          <p:cNvPr id="3" name="Date Placeholder 2">
            <a:extLst>
              <a:ext uri="{FF2B5EF4-FFF2-40B4-BE49-F238E27FC236}">
                <a16:creationId xmlns:a16="http://schemas.microsoft.com/office/drawing/2014/main" id="{7E9F0CCC-BA9F-4D0C-877A-3EF6713D14ED}"/>
              </a:ext>
            </a:extLst>
          </p:cNvPr>
          <p:cNvSpPr>
            <a:spLocks noGrp="1"/>
          </p:cNvSpPr>
          <p:nvPr>
            <p:ph type="dt" sz="half" idx="10"/>
          </p:nvPr>
        </p:nvSpPr>
        <p:spPr/>
        <p:txBody>
          <a:bodyPr/>
          <a:lstStyle/>
          <a:p>
            <a:r>
              <a:rPr lang="en-US" dirty="0">
                <a:latin typeface="+mn-lt"/>
              </a:rPr>
              <a:t>mc2-series-004</a:t>
            </a:r>
          </a:p>
        </p:txBody>
      </p:sp>
      <p:sp>
        <p:nvSpPr>
          <p:cNvPr id="4" name="Footer Placeholder 3">
            <a:extLst>
              <a:ext uri="{FF2B5EF4-FFF2-40B4-BE49-F238E27FC236}">
                <a16:creationId xmlns:a16="http://schemas.microsoft.com/office/drawing/2014/main" id="{4B599621-D3A0-4116-BAA4-F5D1A0EE7BF4}"/>
              </a:ext>
            </a:extLst>
          </p:cNvPr>
          <p:cNvSpPr>
            <a:spLocks noGrp="1"/>
          </p:cNvSpPr>
          <p:nvPr>
            <p:ph type="ftr" sz="quarter" idx="11"/>
          </p:nvPr>
        </p:nvSpPr>
        <p:spPr/>
        <p:txBody>
          <a:bodyPr/>
          <a:lstStyle/>
          <a:p>
            <a:r>
              <a:rPr lang="en-US" dirty="0">
                <a:latin typeface="+mn-lt"/>
              </a:rPr>
              <a:t>1. Chaos Experiment</a:t>
            </a:r>
          </a:p>
        </p:txBody>
      </p:sp>
    </p:spTree>
    <p:extLst>
      <p:ext uri="{BB962C8B-B14F-4D97-AF65-F5344CB8AC3E}">
        <p14:creationId xmlns:p14="http://schemas.microsoft.com/office/powerpoint/2010/main" val="3554595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CF6888B-9FBD-4174-A2A1-4670956EE26F}"/>
              </a:ext>
            </a:extLst>
          </p:cNvPr>
          <p:cNvSpPr>
            <a:spLocks noGrp="1"/>
          </p:cNvSpPr>
          <p:nvPr>
            <p:ph type="title"/>
          </p:nvPr>
        </p:nvSpPr>
        <p:spPr/>
        <p:txBody>
          <a:bodyPr/>
          <a:lstStyle/>
          <a:p>
            <a:r>
              <a:rPr lang="en-US" sz="3600" dirty="0">
                <a:latin typeface="+mn-lt"/>
              </a:rPr>
              <a:t>Finding derivatives from small integer differences!</a:t>
            </a:r>
          </a:p>
        </p:txBody>
      </p:sp>
      <p:sp>
        <p:nvSpPr>
          <p:cNvPr id="5" name="Date Placeholder 4">
            <a:extLst>
              <a:ext uri="{FF2B5EF4-FFF2-40B4-BE49-F238E27FC236}">
                <a16:creationId xmlns:a16="http://schemas.microsoft.com/office/drawing/2014/main" id="{D9E3C8D1-D6A6-4406-8070-FB7F8F1A22DA}"/>
              </a:ext>
            </a:extLst>
          </p:cNvPr>
          <p:cNvSpPr>
            <a:spLocks noGrp="1"/>
          </p:cNvSpPr>
          <p:nvPr>
            <p:ph type="dt" sz="half" idx="10"/>
          </p:nvPr>
        </p:nvSpPr>
        <p:spPr/>
        <p:txBody>
          <a:bodyPr/>
          <a:lstStyle/>
          <a:p>
            <a:r>
              <a:rPr lang="en-US" dirty="0">
                <a:latin typeface="+mn-lt"/>
              </a:rPr>
              <a:t>mc2-series-004</a:t>
            </a:r>
          </a:p>
        </p:txBody>
      </p:sp>
      <p:sp>
        <p:nvSpPr>
          <p:cNvPr id="6" name="Footer Placeholder 5">
            <a:extLst>
              <a:ext uri="{FF2B5EF4-FFF2-40B4-BE49-F238E27FC236}">
                <a16:creationId xmlns:a16="http://schemas.microsoft.com/office/drawing/2014/main" id="{B01A01A0-A097-4B71-8227-C98E0DC65B83}"/>
              </a:ext>
            </a:extLst>
          </p:cNvPr>
          <p:cNvSpPr>
            <a:spLocks noGrp="1"/>
          </p:cNvSpPr>
          <p:nvPr>
            <p:ph type="ftr" sz="quarter" idx="11"/>
          </p:nvPr>
        </p:nvSpPr>
        <p:spPr/>
        <p:txBody>
          <a:bodyPr/>
          <a:lstStyle/>
          <a:p>
            <a:r>
              <a:rPr lang="en-US" dirty="0">
                <a:latin typeface="+mn-lt"/>
              </a:rPr>
              <a:t>1. Chaos Experiment</a:t>
            </a:r>
          </a:p>
        </p:txBody>
      </p:sp>
      <p:sp>
        <p:nvSpPr>
          <p:cNvPr id="7" name="Slide Number Placeholder 6">
            <a:extLst>
              <a:ext uri="{FF2B5EF4-FFF2-40B4-BE49-F238E27FC236}">
                <a16:creationId xmlns:a16="http://schemas.microsoft.com/office/drawing/2014/main" id="{7EF26FCD-C5B6-4DC8-B8C3-E020B31D615D}"/>
              </a:ext>
            </a:extLst>
          </p:cNvPr>
          <p:cNvSpPr>
            <a:spLocks noGrp="1"/>
          </p:cNvSpPr>
          <p:nvPr>
            <p:ph type="sldNum" sz="quarter" idx="12"/>
          </p:nvPr>
        </p:nvSpPr>
        <p:spPr/>
        <p:txBody>
          <a:bodyPr/>
          <a:lstStyle/>
          <a:p>
            <a:fld id="{93E8EC99-03FE-4616-8D00-1E98F5833C68}" type="slidenum">
              <a:rPr lang="en-US" smtClean="0">
                <a:latin typeface="+mn-lt"/>
              </a:rPr>
              <a:t>9</a:t>
            </a:fld>
            <a:endParaRPr lang="en-US" dirty="0">
              <a:latin typeface="+mn-lt"/>
            </a:endParaRPr>
          </a:p>
        </p:txBody>
      </p:sp>
      <p:pic>
        <p:nvPicPr>
          <p:cNvPr id="9" name="Picture 8">
            <a:extLst>
              <a:ext uri="{FF2B5EF4-FFF2-40B4-BE49-F238E27FC236}">
                <a16:creationId xmlns:a16="http://schemas.microsoft.com/office/drawing/2014/main" id="{07B06BA2-F10D-4E6D-99B4-8ED7B56D39D0}"/>
              </a:ext>
            </a:extLst>
          </p:cNvPr>
          <p:cNvPicPr>
            <a:picLocks noChangeAspect="1"/>
          </p:cNvPicPr>
          <p:nvPr/>
        </p:nvPicPr>
        <p:blipFill>
          <a:blip r:embed="rId3"/>
          <a:stretch>
            <a:fillRect/>
          </a:stretch>
        </p:blipFill>
        <p:spPr>
          <a:xfrm>
            <a:off x="483810" y="1378782"/>
            <a:ext cx="5366848" cy="4671255"/>
          </a:xfrm>
          <a:prstGeom prst="rect">
            <a:avLst/>
          </a:prstGeom>
        </p:spPr>
      </p:pic>
      <p:sp>
        <p:nvSpPr>
          <p:cNvPr id="10" name="TextBox 9">
            <a:extLst>
              <a:ext uri="{FF2B5EF4-FFF2-40B4-BE49-F238E27FC236}">
                <a16:creationId xmlns:a16="http://schemas.microsoft.com/office/drawing/2014/main" id="{31B0282D-F780-4E9E-B68E-23ED34BF9F64}"/>
              </a:ext>
            </a:extLst>
          </p:cNvPr>
          <p:cNvSpPr txBox="1"/>
          <p:nvPr/>
        </p:nvSpPr>
        <p:spPr>
          <a:xfrm>
            <a:off x="6337326" y="1649267"/>
            <a:ext cx="5516444" cy="3693319"/>
          </a:xfrm>
          <a:prstGeom prst="rect">
            <a:avLst/>
          </a:prstGeom>
          <a:noFill/>
        </p:spPr>
        <p:txBody>
          <a:bodyPr wrap="square" rtlCol="0">
            <a:spAutoFit/>
          </a:bodyPr>
          <a:lstStyle/>
          <a:p>
            <a:r>
              <a:rPr lang="en-US" dirty="0"/>
              <a:t>24 hours of data in histogram.</a:t>
            </a:r>
          </a:p>
          <a:p>
            <a:endParaRPr lang="en-US" dirty="0"/>
          </a:p>
          <a:p>
            <a:r>
              <a:rPr lang="en-US" dirty="0"/>
              <a:t>Pendulum moves 5 or fewer ticks (CW or CCW) per drive motor step!</a:t>
            </a:r>
          </a:p>
          <a:p>
            <a:endParaRPr lang="en-US" dirty="0"/>
          </a:p>
          <a:p>
            <a:r>
              <a:rPr lang="en-US" dirty="0"/>
              <a:t>Tick counts are integers.</a:t>
            </a:r>
          </a:p>
          <a:p>
            <a:endParaRPr lang="en-US" dirty="0"/>
          </a:p>
          <a:p>
            <a:r>
              <a:rPr lang="en-US" dirty="0"/>
              <a:t>Derivatives obtained from small integer differences at adjacent motor steps,                                                 , will form a small set of discrete values.</a:t>
            </a:r>
          </a:p>
          <a:p>
            <a:endParaRPr lang="en-US" dirty="0"/>
          </a:p>
          <a:p>
            <a:r>
              <a:rPr lang="en-US" dirty="0"/>
              <a:t>Need to find derivatives from large neighborhood (stencil) around a given point.</a:t>
            </a:r>
          </a:p>
        </p:txBody>
      </p:sp>
      <p:pic>
        <p:nvPicPr>
          <p:cNvPr id="2" name="Picture 1">
            <a:extLst>
              <a:ext uri="{FF2B5EF4-FFF2-40B4-BE49-F238E27FC236}">
                <a16:creationId xmlns:a16="http://schemas.microsoft.com/office/drawing/2014/main" id="{FC79EE11-A6BD-41BB-875F-D9C726AE368B}"/>
              </a:ext>
            </a:extLst>
          </p:cNvPr>
          <p:cNvPicPr>
            <a:picLocks noChangeAspect="1"/>
          </p:cNvPicPr>
          <p:nvPr/>
        </p:nvPicPr>
        <p:blipFill>
          <a:blip r:embed="rId4"/>
          <a:stretch>
            <a:fillRect/>
          </a:stretch>
        </p:blipFill>
        <p:spPr>
          <a:xfrm>
            <a:off x="8868229" y="3920035"/>
            <a:ext cx="2743200" cy="201401"/>
          </a:xfrm>
          <a:prstGeom prst="rect">
            <a:avLst/>
          </a:prstGeom>
        </p:spPr>
      </p:pic>
    </p:spTree>
    <p:extLst>
      <p:ext uri="{BB962C8B-B14F-4D97-AF65-F5344CB8AC3E}">
        <p14:creationId xmlns:p14="http://schemas.microsoft.com/office/powerpoint/2010/main" val="2646551237"/>
      </p:ext>
    </p:extLst>
  </p:cSld>
  <p:clrMapOvr>
    <a:masterClrMapping/>
  </p:clrMapOvr>
</p:sld>
</file>

<file path=ppt/theme/theme1.xml><?xml version="1.0" encoding="utf-8"?>
<a:theme xmlns:a="http://schemas.openxmlformats.org/drawingml/2006/main" name="middphys-presentation-template-16x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middphys-presentation-template-16x9</Template>
  <TotalTime>4004</TotalTime>
  <Words>6115</Words>
  <Application>Microsoft Office PowerPoint</Application>
  <PresentationFormat>Widescreen</PresentationFormat>
  <Paragraphs>702</Paragraphs>
  <Slides>40</Slides>
  <Notes>40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40</vt:i4>
      </vt:variant>
    </vt:vector>
  </HeadingPairs>
  <TitlesOfParts>
    <vt:vector size="49" baseType="lpstr">
      <vt:lpstr>Arial</vt:lpstr>
      <vt:lpstr>Book Antiqua</vt:lpstr>
      <vt:lpstr>Calibri</vt:lpstr>
      <vt:lpstr>Courier New</vt:lpstr>
      <vt:lpstr>Lucida Sans</vt:lpstr>
      <vt:lpstr>Symbol</vt:lpstr>
      <vt:lpstr>Wingdings</vt:lpstr>
      <vt:lpstr>middphys-presentation-template-16x9</vt:lpstr>
      <vt:lpstr>Equation</vt:lpstr>
      <vt:lpstr>Savitzky-Golay Filter Algorithm for Large One-Dimensional Data Sets</vt:lpstr>
      <vt:lpstr>PowerPoint Presentation</vt:lpstr>
      <vt:lpstr>Outline</vt:lpstr>
      <vt:lpstr>“Big” data in a “small” lab</vt:lpstr>
      <vt:lpstr>Videos</vt:lpstr>
      <vt:lpstr>Apparatus</vt:lpstr>
      <vt:lpstr>“Right” SG filter parameters radius (= n) and order (= o)</vt:lpstr>
      <vt:lpstr>Raw Data</vt:lpstr>
      <vt:lpstr>Finding derivatives from small integer differences!</vt:lpstr>
      <vt:lpstr>Chaotic trajectory in phase space</vt:lpstr>
      <vt:lpstr>Phenomena we see</vt:lpstr>
      <vt:lpstr>Experiment history</vt:lpstr>
      <vt:lpstr>Experiment improvements</vt:lpstr>
      <vt:lpstr>Improved resolution of fractal</vt:lpstr>
      <vt:lpstr>Understanding the data</vt:lpstr>
      <vt:lpstr>Typical 24-hour run</vt:lpstr>
      <vt:lpstr>Why use Savitzky-Golay (SG) Filter?</vt:lpstr>
      <vt:lpstr>“Small” SG filter example: n = 2, order = 2 (quadratic)</vt:lpstr>
      <vt:lpstr>How many FLOPs for a one-day data set?</vt:lpstr>
      <vt:lpstr>Code snippet for SG filter</vt:lpstr>
      <vt:lpstr>Single-Precision SG Filter (320 billion SP FLOPs)</vt:lpstr>
      <vt:lpstr>Double-precision SG filter (320 billion DP FLOPs)</vt:lpstr>
      <vt:lpstr>Intel Advisor Roofline Analysis</vt:lpstr>
      <vt:lpstr>Welcome back to 2001?</vt:lpstr>
      <vt:lpstr>Compute-only code (“speed of light” code)</vt:lpstr>
      <vt:lpstr>Compute-only (“speed of light”) code expectations</vt:lpstr>
      <vt:lpstr>Assembly for compute-only code: 10 FMA’s in loop body</vt:lpstr>
      <vt:lpstr>Code for compute-only (“speed of light”)</vt:lpstr>
      <vt:lpstr>Initialization details</vt:lpstr>
      <vt:lpstr>Main timed loop</vt:lpstr>
      <vt:lpstr>Animation</vt:lpstr>
      <vt:lpstr>Single precision (SP) results  (Xeon Phi 7210, 64 cores)</vt:lpstr>
      <vt:lpstr>Single precision (SP) results  (Xeon Phi 7210, 64 cores)</vt:lpstr>
      <vt:lpstr>Double precision (DP) results  (Xeon Phi 7210, 64 cores)</vt:lpstr>
      <vt:lpstr>Double precision (DP) results  (Xeon Phi 7210, 64 cores)</vt:lpstr>
      <vt:lpstr>Lesson learned</vt:lpstr>
      <vt:lpstr>Summary</vt:lpstr>
      <vt:lpstr>Acknowledgments</vt:lpstr>
      <vt:lpstr>Who needs to learn about modern code?</vt:lpstr>
      <vt:lpstr>Intrinsics reference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Savitzky-Golay Filter Algorithm for Large One-Dimensional Data Sets</dc:title>
  <dc:creator>Dunham, Jeff</dc:creator>
  <cp:lastModifiedBy>Dunham, Jeff</cp:lastModifiedBy>
  <cp:revision>259</cp:revision>
  <cp:lastPrinted>2017-07-11T14:50:40Z</cp:lastPrinted>
  <dcterms:created xsi:type="dcterms:W3CDTF">2017-06-15T16:02:37Z</dcterms:created>
  <dcterms:modified xsi:type="dcterms:W3CDTF">2017-07-11T17:53:30Z</dcterms:modified>
</cp:coreProperties>
</file>